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92" r:id="rId4"/>
  </p:sldMasterIdLst>
  <p:notesMasterIdLst>
    <p:notesMasterId r:id="rId27"/>
  </p:notesMasterIdLst>
  <p:handoutMasterIdLst>
    <p:handoutMasterId r:id="rId28"/>
  </p:handoutMasterIdLst>
  <p:sldIdLst>
    <p:sldId id="256" r:id="rId5"/>
    <p:sldId id="355" r:id="rId6"/>
    <p:sldId id="356" r:id="rId7"/>
    <p:sldId id="351" r:id="rId8"/>
    <p:sldId id="373" r:id="rId9"/>
    <p:sldId id="350" r:id="rId10"/>
    <p:sldId id="377" r:id="rId11"/>
    <p:sldId id="357" r:id="rId12"/>
    <p:sldId id="358" r:id="rId13"/>
    <p:sldId id="374" r:id="rId14"/>
    <p:sldId id="353" r:id="rId15"/>
    <p:sldId id="360" r:id="rId16"/>
    <p:sldId id="362" r:id="rId17"/>
    <p:sldId id="369" r:id="rId18"/>
    <p:sldId id="375" r:id="rId19"/>
    <p:sldId id="372" r:id="rId20"/>
    <p:sldId id="365" r:id="rId21"/>
    <p:sldId id="364" r:id="rId22"/>
    <p:sldId id="367" r:id="rId23"/>
    <p:sldId id="368" r:id="rId24"/>
    <p:sldId id="371" r:id="rId25"/>
    <p:sldId id="376" r:id="rId26"/>
  </p:sldIdLst>
  <p:sldSz cx="9144000" cy="5143500" type="screen16x9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atches" id="{9012FA04-76A5-4E1D-87F6-CFC37C57E33A}">
          <p14:sldIdLst>
            <p14:sldId id="256"/>
            <p14:sldId id="355"/>
            <p14:sldId id="356"/>
          </p14:sldIdLst>
        </p14:section>
        <p14:section name="Application" id="{B507BB2B-DF03-4B34-B58C-9F1AB477F379}">
          <p14:sldIdLst>
            <p14:sldId id="351"/>
            <p14:sldId id="373"/>
            <p14:sldId id="350"/>
            <p14:sldId id="377"/>
            <p14:sldId id="357"/>
            <p14:sldId id="358"/>
          </p14:sldIdLst>
        </p14:section>
        <p14:section name="Business" id="{1C12C032-9D32-4578-8AC4-20CAC92417EC}">
          <p14:sldIdLst>
            <p14:sldId id="374"/>
            <p14:sldId id="353"/>
            <p14:sldId id="360"/>
            <p14:sldId id="362"/>
            <p14:sldId id="369"/>
          </p14:sldIdLst>
        </p14:section>
        <p14:section name="Motivation" id="{DF3A9E7E-F4CC-4814-ACE5-54E0DE22448E}">
          <p14:sldIdLst>
            <p14:sldId id="375"/>
            <p14:sldId id="372"/>
            <p14:sldId id="365"/>
            <p14:sldId id="364"/>
          </p14:sldIdLst>
        </p14:section>
        <p14:section name="Technology" id="{1E2C0BE6-8B71-44AE-9CDE-F4C35DCB3D53}">
          <p14:sldIdLst>
            <p14:sldId id="367"/>
            <p14:sldId id="368"/>
          </p14:sldIdLst>
        </p14:section>
        <p14:section name="Effect" id="{07CF0CA0-A6AD-4A33-B3C9-F7E4B87D64CC}">
          <p14:sldIdLst>
            <p14:sldId id="371"/>
            <p14:sldId id="37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16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FD185"/>
    <a:srgbClr val="4C2F00"/>
    <a:srgbClr val="B88966"/>
    <a:srgbClr val="B0FFED"/>
    <a:srgbClr val="B6DCFF"/>
    <a:srgbClr val="E200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822A13-D98C-4571-A9E1-C6E9107A49CF}" v="43" dt="2021-02-17T10:52:56.150"/>
    <p1510:client id="{B6F3F929-F899-49D7-8645-F3C441738E27}" v="4" dt="2021-02-17T13:31:02.55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233" autoAdjust="0"/>
    <p:restoredTop sz="66870" autoAdjust="0"/>
  </p:normalViewPr>
  <p:slideViewPr>
    <p:cSldViewPr>
      <p:cViewPr varScale="1">
        <p:scale>
          <a:sx n="97" d="100"/>
          <a:sy n="97" d="100"/>
        </p:scale>
        <p:origin x="1620" y="78"/>
      </p:cViewPr>
      <p:guideLst>
        <p:guide orient="horz" pos="2160"/>
        <p:guide pos="2880"/>
        <p:guide orient="horz" pos="162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82" d="100"/>
          <a:sy n="82" d="100"/>
        </p:scale>
        <p:origin x="-3918" y="-102"/>
      </p:cViewPr>
      <p:guideLst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1.pn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1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4_1">
  <dgm:title val=""/>
  <dgm:desc val=""/>
  <dgm:catLst>
    <dgm:cat type="accent4" pri="11100"/>
  </dgm:catLst>
  <dgm:styleLbl name="node0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4">
        <a:alpha val="4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7C2002B-C5FC-4C4D-BD49-2B0397409944}" type="doc">
      <dgm:prSet loTypeId="urn:microsoft.com/office/officeart/2005/8/layout/radial2" loCatId="relationship" qsTypeId="urn:microsoft.com/office/officeart/2005/8/quickstyle/simple1" qsCatId="simple" csTypeId="urn:microsoft.com/office/officeart/2005/8/colors/accent4_1" csCatId="accent4" phldr="1"/>
      <dgm:spPr/>
      <dgm:t>
        <a:bodyPr/>
        <a:lstStyle/>
        <a:p>
          <a:endParaRPr lang="en-GB"/>
        </a:p>
      </dgm:t>
    </dgm:pt>
    <dgm:pt modelId="{9EE962DD-3093-4150-A703-9A0F7D4750E5}">
      <dgm:prSet phldrT="[Text]"/>
      <dgm:spPr/>
      <dgm:t>
        <a:bodyPr/>
        <a:lstStyle/>
        <a:p>
          <a:r>
            <a:rPr lang="en-GB" dirty="0">
              <a:latin typeface="+mj-lt"/>
            </a:rPr>
            <a:t>ArchiMate®</a:t>
          </a:r>
        </a:p>
      </dgm:t>
    </dgm:pt>
    <dgm:pt modelId="{D09B8D21-7BCC-42FE-8B61-406F5F38E12C}" type="parTrans" cxnId="{A434CC75-122C-4A4A-8992-90E2E7258228}">
      <dgm:prSet/>
      <dgm:spPr/>
      <dgm:t>
        <a:bodyPr/>
        <a:lstStyle/>
        <a:p>
          <a:endParaRPr lang="en-GB"/>
        </a:p>
      </dgm:t>
    </dgm:pt>
    <dgm:pt modelId="{384529EB-7D43-4531-8E97-9FA5154E252D}" type="sibTrans" cxnId="{A434CC75-122C-4A4A-8992-90E2E7258228}">
      <dgm:prSet/>
      <dgm:spPr/>
      <dgm:t>
        <a:bodyPr/>
        <a:lstStyle/>
        <a:p>
          <a:endParaRPr lang="en-GB"/>
        </a:p>
      </dgm:t>
    </dgm:pt>
    <dgm:pt modelId="{68C811B6-AEDB-49F3-A7B1-8AD58898087D}">
      <dgm:prSet phldrT="[Text]"/>
      <dgm:spPr/>
      <dgm:t>
        <a:bodyPr/>
        <a:lstStyle/>
        <a:p>
          <a:r>
            <a:rPr lang="en-GB" dirty="0"/>
            <a:t>Long-value output</a:t>
          </a:r>
        </a:p>
      </dgm:t>
    </dgm:pt>
    <dgm:pt modelId="{CA6C8A8C-077D-4008-A3B5-7624AC4E5E78}" type="parTrans" cxnId="{07F0219B-D3A0-4CF7-B832-9CB014A9744C}">
      <dgm:prSet/>
      <dgm:spPr/>
      <dgm:t>
        <a:bodyPr/>
        <a:lstStyle/>
        <a:p>
          <a:endParaRPr lang="en-GB"/>
        </a:p>
      </dgm:t>
    </dgm:pt>
    <dgm:pt modelId="{A97BCCC4-7355-4F21-AACD-C8FDB1C10B09}" type="sibTrans" cxnId="{07F0219B-D3A0-4CF7-B832-9CB014A9744C}">
      <dgm:prSet/>
      <dgm:spPr/>
      <dgm:t>
        <a:bodyPr/>
        <a:lstStyle/>
        <a:p>
          <a:endParaRPr lang="en-GB"/>
        </a:p>
      </dgm:t>
    </dgm:pt>
    <dgm:pt modelId="{B2157790-931D-455C-9444-6AB9650CAD0E}">
      <dgm:prSet phldrT="[Text]"/>
      <dgm:spPr/>
      <dgm:t>
        <a:bodyPr/>
        <a:lstStyle/>
        <a:p>
          <a:r>
            <a:rPr lang="en-GB" dirty="0"/>
            <a:t>A catalogue of evidence</a:t>
          </a:r>
        </a:p>
      </dgm:t>
    </dgm:pt>
    <dgm:pt modelId="{1F7CDDF7-747E-40EA-AE06-009A1369D3DF}" type="parTrans" cxnId="{FDB38DE9-95CA-4135-AB82-351853D7B1DE}">
      <dgm:prSet/>
      <dgm:spPr/>
      <dgm:t>
        <a:bodyPr/>
        <a:lstStyle/>
        <a:p>
          <a:endParaRPr lang="en-GB"/>
        </a:p>
      </dgm:t>
    </dgm:pt>
    <dgm:pt modelId="{C4F7AFD8-1EA5-440D-BAE6-F3144A5739F2}" type="sibTrans" cxnId="{FDB38DE9-95CA-4135-AB82-351853D7B1DE}">
      <dgm:prSet/>
      <dgm:spPr/>
      <dgm:t>
        <a:bodyPr/>
        <a:lstStyle/>
        <a:p>
          <a:endParaRPr lang="en-GB"/>
        </a:p>
      </dgm:t>
    </dgm:pt>
    <dgm:pt modelId="{2B209CF6-2A50-48DB-805E-3B7D51590737}">
      <dgm:prSet phldrT="[Text]"/>
      <dgm:spPr/>
      <dgm:t>
        <a:bodyPr/>
        <a:lstStyle/>
        <a:p>
          <a:r>
            <a:rPr lang="en-GB" dirty="0"/>
            <a:t>A Process to follow</a:t>
          </a:r>
        </a:p>
      </dgm:t>
    </dgm:pt>
    <dgm:pt modelId="{255A7136-58F4-4152-A411-569042F15EC3}" type="parTrans" cxnId="{9C871C1A-15C9-4ECE-A437-6B1487A240B8}">
      <dgm:prSet/>
      <dgm:spPr/>
      <dgm:t>
        <a:bodyPr/>
        <a:lstStyle/>
        <a:p>
          <a:endParaRPr lang="en-GB"/>
        </a:p>
      </dgm:t>
    </dgm:pt>
    <dgm:pt modelId="{59B53E16-A775-4005-A497-518636231D56}" type="sibTrans" cxnId="{9C871C1A-15C9-4ECE-A437-6B1487A240B8}">
      <dgm:prSet/>
      <dgm:spPr/>
      <dgm:t>
        <a:bodyPr/>
        <a:lstStyle/>
        <a:p>
          <a:endParaRPr lang="en-GB"/>
        </a:p>
      </dgm:t>
    </dgm:pt>
    <dgm:pt modelId="{4323E030-0CA8-4051-96C4-2901E0A16E24}">
      <dgm:prSet phldrT="[Text]"/>
      <dgm:spPr/>
      <dgm:t>
        <a:bodyPr/>
        <a:lstStyle/>
        <a:p>
          <a:r>
            <a:rPr lang="en-GB" dirty="0"/>
            <a:t>Basis of conversation</a:t>
          </a:r>
        </a:p>
      </dgm:t>
    </dgm:pt>
    <dgm:pt modelId="{536B6DD7-3908-41BB-9125-67E9AFCA72DB}" type="parTrans" cxnId="{7D2CB029-0E85-4619-BD79-7BC6A1C090A8}">
      <dgm:prSet/>
      <dgm:spPr/>
      <dgm:t>
        <a:bodyPr/>
        <a:lstStyle/>
        <a:p>
          <a:endParaRPr lang="en-GB"/>
        </a:p>
      </dgm:t>
    </dgm:pt>
    <dgm:pt modelId="{36ED24E1-C6E9-4EDC-83CC-5BF5A8D32663}" type="sibTrans" cxnId="{7D2CB029-0E85-4619-BD79-7BC6A1C090A8}">
      <dgm:prSet/>
      <dgm:spPr/>
      <dgm:t>
        <a:bodyPr/>
        <a:lstStyle/>
        <a:p>
          <a:endParaRPr lang="en-GB"/>
        </a:p>
      </dgm:t>
    </dgm:pt>
    <dgm:pt modelId="{67E4B75B-343B-4350-B3F7-4567E5AEC1D0}">
      <dgm:prSet phldrT="[Text]"/>
      <dgm:spPr/>
      <dgm:t>
        <a:bodyPr/>
        <a:lstStyle/>
        <a:p>
          <a:r>
            <a:rPr lang="en-GB" dirty="0"/>
            <a:t>Consistent presentation</a:t>
          </a:r>
        </a:p>
      </dgm:t>
    </dgm:pt>
    <dgm:pt modelId="{439A3427-57E7-40E8-B39E-19DEF6BD0457}" type="parTrans" cxnId="{76ED98F7-B761-4501-979C-4F3301F8FB71}">
      <dgm:prSet/>
      <dgm:spPr/>
      <dgm:t>
        <a:bodyPr/>
        <a:lstStyle/>
        <a:p>
          <a:endParaRPr lang="en-GB"/>
        </a:p>
      </dgm:t>
    </dgm:pt>
    <dgm:pt modelId="{A871FF10-DFFA-484A-9CB2-1D1C41FA676F}" type="sibTrans" cxnId="{76ED98F7-B761-4501-979C-4F3301F8FB71}">
      <dgm:prSet/>
      <dgm:spPr/>
      <dgm:t>
        <a:bodyPr/>
        <a:lstStyle/>
        <a:p>
          <a:endParaRPr lang="en-GB"/>
        </a:p>
      </dgm:t>
    </dgm:pt>
    <dgm:pt modelId="{F79CD0B4-3C3C-457B-AE7F-F095571651D8}">
      <dgm:prSet phldrT="[Text]"/>
      <dgm:spPr/>
      <dgm:t>
        <a:bodyPr/>
        <a:lstStyle/>
        <a:p>
          <a:r>
            <a:rPr lang="en-GB" dirty="0"/>
            <a:t>Brings people together</a:t>
          </a:r>
        </a:p>
      </dgm:t>
    </dgm:pt>
    <dgm:pt modelId="{5EE42492-B6AF-41FC-9C12-C6C64CAFE099}" type="parTrans" cxnId="{5CCF7B5C-AE94-4694-BC17-CBBC9B257429}">
      <dgm:prSet/>
      <dgm:spPr/>
      <dgm:t>
        <a:bodyPr/>
        <a:lstStyle/>
        <a:p>
          <a:endParaRPr lang="en-GB"/>
        </a:p>
      </dgm:t>
    </dgm:pt>
    <dgm:pt modelId="{D6EDA1B1-D388-446B-B147-DD23B7A7C6CB}" type="sibTrans" cxnId="{5CCF7B5C-AE94-4694-BC17-CBBC9B257429}">
      <dgm:prSet/>
      <dgm:spPr/>
      <dgm:t>
        <a:bodyPr/>
        <a:lstStyle/>
        <a:p>
          <a:endParaRPr lang="en-GB"/>
        </a:p>
      </dgm:t>
    </dgm:pt>
    <dgm:pt modelId="{BBCA3F45-84DB-4E78-B597-B6B5089E49FC}">
      <dgm:prSet phldrT="[Text]"/>
      <dgm:spPr/>
      <dgm:t>
        <a:bodyPr/>
        <a:lstStyle/>
        <a:p>
          <a:r>
            <a:rPr lang="en-GB" dirty="0"/>
            <a:t>Specific things to make</a:t>
          </a:r>
        </a:p>
      </dgm:t>
    </dgm:pt>
    <dgm:pt modelId="{30EFB3B7-5A19-4167-8611-48A9B89DF63B}" type="parTrans" cxnId="{0266C304-28F2-497A-9699-F02A948082E3}">
      <dgm:prSet/>
      <dgm:spPr/>
      <dgm:t>
        <a:bodyPr/>
        <a:lstStyle/>
        <a:p>
          <a:endParaRPr lang="en-GB"/>
        </a:p>
      </dgm:t>
    </dgm:pt>
    <dgm:pt modelId="{551D343F-C621-4F3F-81ED-B1D974EB68AB}" type="sibTrans" cxnId="{0266C304-28F2-497A-9699-F02A948082E3}">
      <dgm:prSet/>
      <dgm:spPr/>
      <dgm:t>
        <a:bodyPr/>
        <a:lstStyle/>
        <a:p>
          <a:endParaRPr lang="en-GB"/>
        </a:p>
      </dgm:t>
    </dgm:pt>
    <dgm:pt modelId="{667F7AA1-9CC4-4CFE-8DF6-EDFC767F1D58}">
      <dgm:prSet phldrT="[Text]"/>
      <dgm:spPr/>
      <dgm:t>
        <a:bodyPr/>
        <a:lstStyle/>
        <a:p>
          <a:r>
            <a:rPr lang="en-GB" dirty="0"/>
            <a:t>A complete picture</a:t>
          </a:r>
        </a:p>
      </dgm:t>
    </dgm:pt>
    <dgm:pt modelId="{69E70150-A57E-4E3C-AA7B-BEBD199D4B28}" type="parTrans" cxnId="{2FCF971C-7C0D-47E9-8536-6A91F08F3CBC}">
      <dgm:prSet/>
      <dgm:spPr/>
      <dgm:t>
        <a:bodyPr/>
        <a:lstStyle/>
        <a:p>
          <a:endParaRPr lang="en-GB"/>
        </a:p>
      </dgm:t>
    </dgm:pt>
    <dgm:pt modelId="{4A6144E8-D0B9-43D6-A185-284F76F2AA50}" type="sibTrans" cxnId="{2FCF971C-7C0D-47E9-8536-6A91F08F3CBC}">
      <dgm:prSet/>
      <dgm:spPr/>
      <dgm:t>
        <a:bodyPr/>
        <a:lstStyle/>
        <a:p>
          <a:endParaRPr lang="en-GB"/>
        </a:p>
      </dgm:t>
    </dgm:pt>
    <dgm:pt modelId="{B6277819-BD7C-43EC-BD39-C53C53B6F0AA}" type="pres">
      <dgm:prSet presAssocID="{57C2002B-C5FC-4C4D-BD49-2B0397409944}" presName="composite" presStyleCnt="0">
        <dgm:presLayoutVars>
          <dgm:chMax val="5"/>
          <dgm:dir/>
          <dgm:animLvl val="ctr"/>
          <dgm:resizeHandles val="exact"/>
        </dgm:presLayoutVars>
      </dgm:prSet>
      <dgm:spPr/>
    </dgm:pt>
    <dgm:pt modelId="{48F87853-E0B9-41EB-89C4-1C9FAC1B1C60}" type="pres">
      <dgm:prSet presAssocID="{57C2002B-C5FC-4C4D-BD49-2B0397409944}" presName="cycle" presStyleCnt="0"/>
      <dgm:spPr/>
    </dgm:pt>
    <dgm:pt modelId="{784BE50B-144D-4237-A972-CDE80A857628}" type="pres">
      <dgm:prSet presAssocID="{57C2002B-C5FC-4C4D-BD49-2B0397409944}" presName="centerShape" presStyleCnt="0"/>
      <dgm:spPr/>
    </dgm:pt>
    <dgm:pt modelId="{3AF7C986-14E4-4887-B35D-DB9734907CE6}" type="pres">
      <dgm:prSet presAssocID="{57C2002B-C5FC-4C4D-BD49-2B0397409944}" presName="connSite" presStyleLbl="node1" presStyleIdx="0" presStyleCnt="2"/>
      <dgm:spPr/>
    </dgm:pt>
    <dgm:pt modelId="{C6E75473-3BAC-4A31-AC21-18DF02C7D71D}" type="pres">
      <dgm:prSet presAssocID="{57C2002B-C5FC-4C4D-BD49-2B0397409944}" presName="visible" presStyleLbl="node1" presStyleIdx="0" presStyleCnt="2"/>
      <dgm:spPr>
        <a:blipFill rotWithShape="1">
          <a:blip xmlns:r="http://schemas.openxmlformats.org/officeDocument/2006/relationships" r:embed="rId1"/>
          <a:stretch>
            <a:fillRect/>
          </a:stretch>
        </a:blipFill>
      </dgm:spPr>
    </dgm:pt>
    <dgm:pt modelId="{366FCFA5-142D-4FCD-B098-07F3BCC264B7}" type="pres">
      <dgm:prSet presAssocID="{D09B8D21-7BCC-42FE-8B61-406F5F38E12C}" presName="Name25" presStyleLbl="parChTrans1D1" presStyleIdx="0" presStyleCnt="1"/>
      <dgm:spPr/>
    </dgm:pt>
    <dgm:pt modelId="{2239567F-FD8B-4506-B728-E26110CBD94B}" type="pres">
      <dgm:prSet presAssocID="{9EE962DD-3093-4150-A703-9A0F7D4750E5}" presName="node" presStyleCnt="0"/>
      <dgm:spPr/>
    </dgm:pt>
    <dgm:pt modelId="{4BD8DC20-F875-4E1C-889A-4C476398C8CD}" type="pres">
      <dgm:prSet presAssocID="{9EE962DD-3093-4150-A703-9A0F7D4750E5}" presName="parentNode" presStyleLbl="node1" presStyleIdx="1" presStyleCnt="2">
        <dgm:presLayoutVars>
          <dgm:chMax val="1"/>
          <dgm:bulletEnabled val="1"/>
        </dgm:presLayoutVars>
      </dgm:prSet>
      <dgm:spPr/>
    </dgm:pt>
    <dgm:pt modelId="{AF1C99EC-F5D8-40F0-9371-D51A8D66B9DD}" type="pres">
      <dgm:prSet presAssocID="{9EE962DD-3093-4150-A703-9A0F7D4750E5}" presName="childNode" presStyleLbl="revTx" presStyleIdx="0" presStyleCnt="1">
        <dgm:presLayoutVars>
          <dgm:bulletEnabled val="1"/>
        </dgm:presLayoutVars>
      </dgm:prSet>
      <dgm:spPr/>
    </dgm:pt>
  </dgm:ptLst>
  <dgm:cxnLst>
    <dgm:cxn modelId="{0266C304-28F2-497A-9699-F02A948082E3}" srcId="{9EE962DD-3093-4150-A703-9A0F7D4750E5}" destId="{BBCA3F45-84DB-4E78-B597-B6B5089E49FC}" srcOrd="2" destOrd="0" parTransId="{30EFB3B7-5A19-4167-8611-48A9B89DF63B}" sibTransId="{551D343F-C621-4F3F-81ED-B1D974EB68AB}"/>
    <dgm:cxn modelId="{9C871C1A-15C9-4ECE-A437-6B1487A240B8}" srcId="{9EE962DD-3093-4150-A703-9A0F7D4750E5}" destId="{2B209CF6-2A50-48DB-805E-3B7D51590737}" srcOrd="1" destOrd="0" parTransId="{255A7136-58F4-4152-A411-569042F15EC3}" sibTransId="{59B53E16-A775-4005-A497-518636231D56}"/>
    <dgm:cxn modelId="{2FCF971C-7C0D-47E9-8536-6A91F08F3CBC}" srcId="{9EE962DD-3093-4150-A703-9A0F7D4750E5}" destId="{667F7AA1-9CC4-4CFE-8DF6-EDFC767F1D58}" srcOrd="7" destOrd="0" parTransId="{69E70150-A57E-4E3C-AA7B-BEBD199D4B28}" sibTransId="{4A6144E8-D0B9-43D6-A185-284F76F2AA50}"/>
    <dgm:cxn modelId="{F9BB1E1E-4BDB-4C3E-BAEA-E9EF569993D6}" type="presOf" srcId="{4323E030-0CA8-4051-96C4-2901E0A16E24}" destId="{AF1C99EC-F5D8-40F0-9371-D51A8D66B9DD}" srcOrd="0" destOrd="0" presId="urn:microsoft.com/office/officeart/2005/8/layout/radial2"/>
    <dgm:cxn modelId="{47590D26-68F9-4745-89D8-B9115CBFD7EB}" type="presOf" srcId="{B2157790-931D-455C-9444-6AB9650CAD0E}" destId="{AF1C99EC-F5D8-40F0-9371-D51A8D66B9DD}" srcOrd="0" destOrd="4" presId="urn:microsoft.com/office/officeart/2005/8/layout/radial2"/>
    <dgm:cxn modelId="{2EDC7726-3D3E-4FFD-BD41-DEF70AA2BC1A}" type="presOf" srcId="{68C811B6-AEDB-49F3-A7B1-8AD58898087D}" destId="{AF1C99EC-F5D8-40F0-9371-D51A8D66B9DD}" srcOrd="0" destOrd="6" presId="urn:microsoft.com/office/officeart/2005/8/layout/radial2"/>
    <dgm:cxn modelId="{7D2CB029-0E85-4619-BD79-7BC6A1C090A8}" srcId="{9EE962DD-3093-4150-A703-9A0F7D4750E5}" destId="{4323E030-0CA8-4051-96C4-2901E0A16E24}" srcOrd="0" destOrd="0" parTransId="{536B6DD7-3908-41BB-9125-67E9AFCA72DB}" sibTransId="{36ED24E1-C6E9-4EDC-83CC-5BF5A8D32663}"/>
    <dgm:cxn modelId="{0DC1AE2A-6EFB-48F9-91A0-B0B0E6A59DFD}" type="presOf" srcId="{BBCA3F45-84DB-4E78-B597-B6B5089E49FC}" destId="{AF1C99EC-F5D8-40F0-9371-D51A8D66B9DD}" srcOrd="0" destOrd="2" presId="urn:microsoft.com/office/officeart/2005/8/layout/radial2"/>
    <dgm:cxn modelId="{00E5CA5B-C018-4DDB-8A63-0A66FC1CF5BD}" type="presOf" srcId="{2B209CF6-2A50-48DB-805E-3B7D51590737}" destId="{AF1C99EC-F5D8-40F0-9371-D51A8D66B9DD}" srcOrd="0" destOrd="1" presId="urn:microsoft.com/office/officeart/2005/8/layout/radial2"/>
    <dgm:cxn modelId="{5CCF7B5C-AE94-4694-BC17-CBBC9B257429}" srcId="{9EE962DD-3093-4150-A703-9A0F7D4750E5}" destId="{F79CD0B4-3C3C-457B-AE7F-F095571651D8}" srcOrd="5" destOrd="0" parTransId="{5EE42492-B6AF-41FC-9C12-C6C64CAFE099}" sibTransId="{D6EDA1B1-D388-446B-B147-DD23B7A7C6CB}"/>
    <dgm:cxn modelId="{94C7625F-7AAA-4130-95D7-346AFC102B6E}" type="presOf" srcId="{67E4B75B-343B-4350-B3F7-4567E5AEC1D0}" destId="{AF1C99EC-F5D8-40F0-9371-D51A8D66B9DD}" srcOrd="0" destOrd="3" presId="urn:microsoft.com/office/officeart/2005/8/layout/radial2"/>
    <dgm:cxn modelId="{8DF2D464-7E0D-44D7-9707-EA9169B2A4F0}" type="presOf" srcId="{667F7AA1-9CC4-4CFE-8DF6-EDFC767F1D58}" destId="{AF1C99EC-F5D8-40F0-9371-D51A8D66B9DD}" srcOrd="0" destOrd="7" presId="urn:microsoft.com/office/officeart/2005/8/layout/radial2"/>
    <dgm:cxn modelId="{E9E52A69-20CA-41D6-A974-8CFE66418404}" type="presOf" srcId="{57C2002B-C5FC-4C4D-BD49-2B0397409944}" destId="{B6277819-BD7C-43EC-BD39-C53C53B6F0AA}" srcOrd="0" destOrd="0" presId="urn:microsoft.com/office/officeart/2005/8/layout/radial2"/>
    <dgm:cxn modelId="{2577BF55-9280-454B-B135-7DF79F3FEE4D}" type="presOf" srcId="{D09B8D21-7BCC-42FE-8B61-406F5F38E12C}" destId="{366FCFA5-142D-4FCD-B098-07F3BCC264B7}" srcOrd="0" destOrd="0" presId="urn:microsoft.com/office/officeart/2005/8/layout/radial2"/>
    <dgm:cxn modelId="{A434CC75-122C-4A4A-8992-90E2E7258228}" srcId="{57C2002B-C5FC-4C4D-BD49-2B0397409944}" destId="{9EE962DD-3093-4150-A703-9A0F7D4750E5}" srcOrd="0" destOrd="0" parTransId="{D09B8D21-7BCC-42FE-8B61-406F5F38E12C}" sibTransId="{384529EB-7D43-4531-8E97-9FA5154E252D}"/>
    <dgm:cxn modelId="{07F0219B-D3A0-4CF7-B832-9CB014A9744C}" srcId="{9EE962DD-3093-4150-A703-9A0F7D4750E5}" destId="{68C811B6-AEDB-49F3-A7B1-8AD58898087D}" srcOrd="6" destOrd="0" parTransId="{CA6C8A8C-077D-4008-A3B5-7624AC4E5E78}" sibTransId="{A97BCCC4-7355-4F21-AACD-C8FDB1C10B09}"/>
    <dgm:cxn modelId="{3DEEC6D7-16FB-4DE0-9CB7-FE1ED58184F6}" type="presOf" srcId="{F79CD0B4-3C3C-457B-AE7F-F095571651D8}" destId="{AF1C99EC-F5D8-40F0-9371-D51A8D66B9DD}" srcOrd="0" destOrd="5" presId="urn:microsoft.com/office/officeart/2005/8/layout/radial2"/>
    <dgm:cxn modelId="{FDB38DE9-95CA-4135-AB82-351853D7B1DE}" srcId="{9EE962DD-3093-4150-A703-9A0F7D4750E5}" destId="{B2157790-931D-455C-9444-6AB9650CAD0E}" srcOrd="4" destOrd="0" parTransId="{1F7CDDF7-747E-40EA-AE06-009A1369D3DF}" sibTransId="{C4F7AFD8-1EA5-440D-BAE6-F3144A5739F2}"/>
    <dgm:cxn modelId="{4AC796EE-28D3-4317-A452-E53D5C012CE8}" type="presOf" srcId="{9EE962DD-3093-4150-A703-9A0F7D4750E5}" destId="{4BD8DC20-F875-4E1C-889A-4C476398C8CD}" srcOrd="0" destOrd="0" presId="urn:microsoft.com/office/officeart/2005/8/layout/radial2"/>
    <dgm:cxn modelId="{76ED98F7-B761-4501-979C-4F3301F8FB71}" srcId="{9EE962DD-3093-4150-A703-9A0F7D4750E5}" destId="{67E4B75B-343B-4350-B3F7-4567E5AEC1D0}" srcOrd="3" destOrd="0" parTransId="{439A3427-57E7-40E8-B39E-19DEF6BD0457}" sibTransId="{A871FF10-DFFA-484A-9CB2-1D1C41FA676F}"/>
    <dgm:cxn modelId="{2BC47388-0EC1-40F7-849A-299A61EC307D}" type="presParOf" srcId="{B6277819-BD7C-43EC-BD39-C53C53B6F0AA}" destId="{48F87853-E0B9-41EB-89C4-1C9FAC1B1C60}" srcOrd="0" destOrd="0" presId="urn:microsoft.com/office/officeart/2005/8/layout/radial2"/>
    <dgm:cxn modelId="{E6E7B1C2-058D-453C-B183-45FB7E21694D}" type="presParOf" srcId="{48F87853-E0B9-41EB-89C4-1C9FAC1B1C60}" destId="{784BE50B-144D-4237-A972-CDE80A857628}" srcOrd="0" destOrd="0" presId="urn:microsoft.com/office/officeart/2005/8/layout/radial2"/>
    <dgm:cxn modelId="{B0E82852-187F-48F4-B7B2-63C69BB597FC}" type="presParOf" srcId="{784BE50B-144D-4237-A972-CDE80A857628}" destId="{3AF7C986-14E4-4887-B35D-DB9734907CE6}" srcOrd="0" destOrd="0" presId="urn:microsoft.com/office/officeart/2005/8/layout/radial2"/>
    <dgm:cxn modelId="{9F9CD662-57C7-4917-B522-973E50695969}" type="presParOf" srcId="{784BE50B-144D-4237-A972-CDE80A857628}" destId="{C6E75473-3BAC-4A31-AC21-18DF02C7D71D}" srcOrd="1" destOrd="0" presId="urn:microsoft.com/office/officeart/2005/8/layout/radial2"/>
    <dgm:cxn modelId="{DA477876-F0FC-4B38-8B7D-D632A3429409}" type="presParOf" srcId="{48F87853-E0B9-41EB-89C4-1C9FAC1B1C60}" destId="{366FCFA5-142D-4FCD-B098-07F3BCC264B7}" srcOrd="1" destOrd="0" presId="urn:microsoft.com/office/officeart/2005/8/layout/radial2"/>
    <dgm:cxn modelId="{30D69D87-A275-42CB-B67D-BD48F807C3DD}" type="presParOf" srcId="{48F87853-E0B9-41EB-89C4-1C9FAC1B1C60}" destId="{2239567F-FD8B-4506-B728-E26110CBD94B}" srcOrd="2" destOrd="0" presId="urn:microsoft.com/office/officeart/2005/8/layout/radial2"/>
    <dgm:cxn modelId="{5865DBA1-5720-4116-845F-A30E4778E6FF}" type="presParOf" srcId="{2239567F-FD8B-4506-B728-E26110CBD94B}" destId="{4BD8DC20-F875-4E1C-889A-4C476398C8CD}" srcOrd="0" destOrd="0" presId="urn:microsoft.com/office/officeart/2005/8/layout/radial2"/>
    <dgm:cxn modelId="{FC5E9FBC-CC0A-4274-837D-8CFD5305EE6F}" type="presParOf" srcId="{2239567F-FD8B-4506-B728-E26110CBD94B}" destId="{AF1C99EC-F5D8-40F0-9371-D51A8D66B9DD}" srcOrd="1" destOrd="0" presId="urn:microsoft.com/office/officeart/2005/8/layout/radial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6FCFA5-142D-4FCD-B098-07F3BCC264B7}">
      <dsp:nvSpPr>
        <dsp:cNvPr id="0" name=""/>
        <dsp:cNvSpPr/>
      </dsp:nvSpPr>
      <dsp:spPr>
        <a:xfrm>
          <a:off x="3038342" y="2413996"/>
          <a:ext cx="818651" cy="68203"/>
        </a:xfrm>
        <a:custGeom>
          <a:avLst/>
          <a:gdLst/>
          <a:ahLst/>
          <a:cxnLst/>
          <a:rect l="0" t="0" r="0" b="0"/>
          <a:pathLst>
            <a:path>
              <a:moveTo>
                <a:pt x="0" y="34101"/>
              </a:moveTo>
              <a:lnTo>
                <a:pt x="818651" y="34101"/>
              </a:lnTo>
            </a:path>
          </a:pathLst>
        </a:custGeom>
        <a:noFill/>
        <a:ln w="425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6E75473-3BAC-4A31-AC21-18DF02C7D71D}">
      <dsp:nvSpPr>
        <dsp:cNvPr id="0" name=""/>
        <dsp:cNvSpPr/>
      </dsp:nvSpPr>
      <dsp:spPr>
        <a:xfrm>
          <a:off x="237" y="660978"/>
          <a:ext cx="3574240" cy="3574240"/>
        </a:xfrm>
        <a:prstGeom prst="ellipse">
          <a:avLst/>
        </a:prstGeom>
        <a:blipFill rotWithShape="1">
          <a:blip xmlns:r="http://schemas.openxmlformats.org/officeDocument/2006/relationships" r:embed="rId1"/>
          <a:stretch>
            <a:fillRect/>
          </a:stretch>
        </a:blipFill>
        <a:ln w="425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BD8DC20-F875-4E1C-889A-4C476398C8CD}">
      <dsp:nvSpPr>
        <dsp:cNvPr id="0" name=""/>
        <dsp:cNvSpPr/>
      </dsp:nvSpPr>
      <dsp:spPr>
        <a:xfrm>
          <a:off x="3856994" y="1375826"/>
          <a:ext cx="2144544" cy="214454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425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>
              <a:latin typeface="+mj-lt"/>
            </a:rPr>
            <a:t>ArchiMate®</a:t>
          </a:r>
        </a:p>
      </dsp:txBody>
      <dsp:txXfrm>
        <a:off x="4171055" y="1689887"/>
        <a:ext cx="1516422" cy="1516422"/>
      </dsp:txXfrm>
    </dsp:sp>
    <dsp:sp modelId="{AF1C99EC-F5D8-40F0-9371-D51A8D66B9DD}">
      <dsp:nvSpPr>
        <dsp:cNvPr id="0" name=""/>
        <dsp:cNvSpPr/>
      </dsp:nvSpPr>
      <dsp:spPr>
        <a:xfrm>
          <a:off x="6215993" y="1375826"/>
          <a:ext cx="3216816" cy="21445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/>
            <a:t>Basis of conversation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/>
            <a:t>A Process to follow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/>
            <a:t>Specific things to make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/>
            <a:t>Consistent presentation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/>
            <a:t>A catalogue of evidence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/>
            <a:t>Brings people together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/>
            <a:t>Long-value output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600" kern="1200" dirty="0"/>
            <a:t>A complete picture</a:t>
          </a:r>
        </a:p>
      </dsp:txBody>
      <dsp:txXfrm>
        <a:off x="6215993" y="1375826"/>
        <a:ext cx="3216816" cy="214454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2">
  <dgm:title val=""/>
  <dgm:desc val=""/>
  <dgm:catLst>
    <dgm:cat type="relationship" pri="20000"/>
    <dgm:cat type="conver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cycle" refType="w"/>
      <dgm:constr type="h" for="ch" forName="cycle" refType="h"/>
    </dgm:constrLst>
    <dgm:ruleLst/>
    <dgm:layoutNode name="cycle">
      <dgm:choose name="Name0">
        <dgm:if name="Name1" func="var" arg="dir" op="equ" val="norm">
          <dgm:choose name="Name2">
            <dgm:if name="Name3" axis="ch" ptType="node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if name="Name4" axis="ch" ptType="node" func="cnt" op="equ" val="2">
              <dgm:alg type="cycle">
                <dgm:param type="stAng" val="70"/>
                <dgm:param type="spanAng" val="40"/>
                <dgm:param type="ctrShpMap" val="fNode"/>
              </dgm:alg>
            </dgm:if>
            <dgm:if name="Name5" axis="ch" ptType="node" func="cnt" op="equ" val="3">
              <dgm:alg type="cycle">
                <dgm:param type="stAng" val="60"/>
                <dgm:param type="spanAng" val="60"/>
                <dgm:param type="ctrShpMap" val="fNode"/>
              </dgm:alg>
            </dgm:if>
            <dgm:else name="Name6">
              <dgm:alg type="cycle">
                <dgm:param type="stAng" val="45"/>
                <dgm:param type="spanAng" val="90"/>
                <dgm:param type="ctrShpMap" val="fNode"/>
              </dgm:alg>
            </dgm:else>
          </dgm:choose>
        </dgm:if>
        <dgm:else name="Name7">
          <dgm:choose name="Name8">
            <dgm:if name="Name9" axis="ch" ptType="node" func="cnt" op="lte" val="1">
              <dgm:alg type="cycle">
                <dgm:param type="stAng" val="-90"/>
                <dgm:param type="spanAng" val="-360"/>
                <dgm:param type="ctrShpMap" val="fNode"/>
              </dgm:alg>
            </dgm:if>
            <dgm:if name="Name10" axis="ch" ptType="node" func="cnt" op="equ" val="2">
              <dgm:alg type="cycle">
                <dgm:param type="stAng" val="-70"/>
                <dgm:param type="spanAng" val="-40"/>
                <dgm:param type="ctrShpMap" val="fNode"/>
              </dgm:alg>
            </dgm:if>
            <dgm:if name="Name11" axis="ch" ptType="node" func="cnt" op="equ" val="3">
              <dgm:alg type="cycle">
                <dgm:param type="stAng" val="-60"/>
                <dgm:param type="spanAng" val="-60"/>
                <dgm:param type="ctrShpMap" val="fNode"/>
              </dgm:alg>
            </dgm:if>
            <dgm:else name="Name12">
              <dgm:alg type="cycle">
                <dgm:param type="stAng" val="-45"/>
                <dgm:param type="spanAng" val="-90"/>
                <dgm:param type="ctrShpMap" val="fNode"/>
              </dgm:alg>
            </dgm:else>
          </dgm:choose>
        </dgm:else>
      </dgm:choose>
      <dgm:shape xmlns:r="http://schemas.openxmlformats.org/officeDocument/2006/relationships" r:blip="">
        <dgm:adjLst/>
      </dgm:shape>
      <dgm:presOf/>
      <dgm:constrLst>
        <dgm:constr type="sp" val="20"/>
        <dgm:constr type="w" for="ch" forName="centerShape" refType="w"/>
        <dgm:constr type="w" for="ch" forName="node" refType="w" refFor="ch" refForName="centerShape" fact="1.5"/>
        <dgm:constr type="sibSp" refType="w" refFor="ch" refForName="centerShape" op="equ" fact="0.08"/>
        <dgm:constr type="primFontSz" for="des" forName="parentNode" op="equ" val="65"/>
        <dgm:constr type="secFontSz" for="des" forName="childNode" op="equ" val="65"/>
      </dgm:constrLst>
      <dgm:ruleLst/>
      <dgm:choose name="Name13">
        <dgm:if name="Name14" axis="ch" ptType="node" hideLastTrans="0" func="cnt" op="gte" val="1">
          <dgm:layoutNode name="centerShape" styleLbl="node0">
            <dgm:alg type="composite"/>
            <dgm:shape xmlns:r="http://schemas.openxmlformats.org/officeDocument/2006/relationships" r:blip="">
              <dgm:adjLst/>
            </dgm:shape>
            <dgm:presOf axis="ch" ptType="node" cnt="1"/>
            <dgm:constrLst>
              <dgm:constr type="w" for="ch" forName="connSite" refType="w" fact="0.7"/>
              <dgm:constr type="h" for="ch" forName="connSite" refType="w" fact="0.7"/>
              <dgm:constr type="ctrX" for="ch" forName="connSite" refType="w" fact="0.5"/>
              <dgm:constr type="ctrY" for="ch" forName="connSite" refType="h" fact="0.5"/>
              <dgm:constr type="w" for="ch" forName="visible" refType="w"/>
              <dgm:constr type="h" for="ch" forName="visible" refType="w"/>
              <dgm:constr type="ctrX" for="ch" forName="visible" refType="w" fact="0.5"/>
              <dgm:constr type="ctrY" for="ch" forName="visible" refType="h" fact="0.5"/>
            </dgm:constrLst>
            <dgm:ruleLst/>
            <dgm:layoutNode name="connSite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visible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</dgm:layoutNode>
        </dgm:if>
        <dgm:else name="Name15"/>
      </dgm:choose>
      <dgm:forEach name="Name16" axis="ch">
        <dgm:forEach name="Name17" axis="self" ptType="node">
          <dgm:layoutNode name="node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func="var" arg="dir" op="equ" val="norm">
                <dgm:constrLst>
                  <dgm:constr type="t" for="ch" forName="parentNode"/>
                  <dgm:constr type="l" for="ch" forName="parentNode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 refType="w" refFor="ch" refForName="parentNode" op="equ" fact="1.1"/>
                  <dgm:constr type="w" for="ch" forName="childNode" refType="w" fact="0.6"/>
                  <dgm:constr type="h" for="ch" forName="childNode" refType="h" refFor="ch" refForName="parentNode"/>
                </dgm:constrLst>
              </dgm:if>
              <dgm:else name="Name20">
                <dgm:constrLst>
                  <dgm:constr type="t" for="ch" forName="parentNode"/>
                  <dgm:constr type="r" for="ch" forName="parentNode" refType="w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/>
                  <dgm:constr type="w" for="ch" forName="childNode" refType="w" fact="0.6"/>
                  <dgm:constr type="h" for="ch" forName="childNode" refType="h" refFor="ch" refForName="parentNode"/>
                </dgm:constrLst>
              </dgm:else>
            </dgm:choose>
            <dgm:ruleLst/>
            <dgm:layoutNode name="parentNode" styleLbl="node1">
              <dgm:varLst>
                <dgm:chMax val="1"/>
                <dgm:bulletEnabled val="1"/>
              </dgm:varLst>
              <dgm:alg type="tx"/>
              <dgm:shape xmlns:r="http://schemas.openxmlformats.org/officeDocument/2006/relationships" type="ellipse" r:blip="">
                <dgm:adjLst/>
              </dgm:shape>
              <dgm:presOf axis="self"/>
              <dgm:constrLst>
                <dgm:constr type="tMarg" refType="primFontSz" fact="0.05"/>
                <dgm:constr type="bMarg" refType="primFontSz" fact="0.05"/>
                <dgm:constr type="lMarg" refType="primFontSz" fact="0.05"/>
                <dgm:constr type="rMarg" refType="primFontSz" fact="0.05"/>
              </dgm:constrLst>
              <dgm:ruleLst>
                <dgm:rule type="primFontSz" val="5" fact="NaN" max="NaN"/>
              </dgm:ruleLst>
            </dgm:layoutNode>
            <dgm:layoutNode name="childNode" styleLbl="revTx" moveWith="parentNode">
              <dgm:varLst>
                <dgm:bulletEnabled val="1"/>
              </dgm:varLst>
              <dgm:alg type="tx">
                <dgm:param type="txAnchorVertCh" val="mid"/>
                <dgm:param type="stBulletLvl" val="1"/>
              </dgm:alg>
              <dgm:choose name="Name21">
                <dgm:if name="Name22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23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tMarg"/>
                <dgm:constr type="bMarg"/>
                <dgm:constr type="lMarg"/>
                <dgm:constr type="rMarg"/>
              </dgm:constrLst>
              <dgm:ruleLst>
                <dgm:rule type="secFontSz" val="5" fact="NaN" max="NaN"/>
              </dgm:ruleLst>
            </dgm:layoutNode>
          </dgm:layoutNode>
        </dgm:forEach>
        <dgm:forEach name="Name24" axis="self" ptType="parTrans" cnt="1">
          <dgm:layoutNode name="Name25">
            <dgm:alg type="conn">
              <dgm:param type="dim" val="1D"/>
              <dgm:param type="endSty" val="noArr"/>
              <dgm:param type="begPts" val="auto"/>
              <dgm:param type="endPts" val="auto"/>
              <dgm:param type="srcNode" val="connSite"/>
              <dgm:param type="dstNode" val="parentNode"/>
            </dgm:alg>
            <dgm:shape xmlns:r="http://schemas.openxmlformats.org/officeDocument/2006/relationships" type="conn" r:blip="" zOrderOff="-99">
              <dgm:adjLst/>
            </dgm:shape>
            <dgm:presOf axis="self"/>
            <dgm:constrLst>
              <dgm:constr type="connDist"/>
              <dgm:constr type="w" val="1"/>
              <dgm:constr type="h" val="5"/>
              <dgm:constr type="begPad"/>
              <dgm:constr type="endPad"/>
            </dgm:constrLst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659" cy="498055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1"/>
            <a:ext cx="2945659" cy="498055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34EA9CF9-E6C2-4759-A453-E933B784BAC7}" type="datetimeFigureOut">
              <a:rPr lang="en-GB" smtClean="0"/>
              <a:t>17/02/2021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6"/>
            <a:ext cx="2945659" cy="498054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6"/>
            <a:ext cx="2945659" cy="498054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C4539277-665C-4CF0-8FC0-C9FAA61A2C7B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7217770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D569FA33-BA2B-428F-BF03-F627B387D123}" type="datetimeFigureOut">
              <a:rPr lang="en-GB" smtClean="0"/>
              <a:t>17/02/2021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6332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6332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46FBAE6F-2A82-4046-A9F0-BBC6A152F16F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8068956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562017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STAKEHOLDERS </a:t>
            </a:r>
            <a:r>
              <a:rPr lang="en-GB" dirty="0">
                <a:sym typeface="Wingdings" panose="05000000000000000000" pitchFamily="2" charset="2"/>
              </a:rPr>
              <a:t> COMMENTS &amp; QUESTIONS</a:t>
            </a:r>
          </a:p>
          <a:p>
            <a:endParaRPr lang="en-GB" baseline="0" dirty="0">
              <a:sym typeface="Wingdings" panose="05000000000000000000" pitchFamily="2" charset="2"/>
            </a:endParaRPr>
          </a:p>
          <a:p>
            <a:r>
              <a:rPr lang="en-GB" baseline="0" dirty="0">
                <a:sym typeface="Wingdings" panose="05000000000000000000" pitchFamily="2" charset="2"/>
              </a:rPr>
              <a:t>RISK of OVER-COMPLICATING</a:t>
            </a:r>
          </a:p>
          <a:p>
            <a:r>
              <a:rPr lang="en-GB" baseline="0" dirty="0">
                <a:sym typeface="Wingdings" panose="05000000000000000000" pitchFamily="2" charset="2"/>
              </a:rPr>
              <a:t>RISK of LOSING CLARITY</a:t>
            </a:r>
            <a:endParaRPr lang="en-GB" baseline="0" dirty="0"/>
          </a:p>
        </p:txBody>
      </p:sp>
    </p:spTree>
    <p:extLst>
      <p:ext uri="{BB962C8B-B14F-4D97-AF65-F5344CB8AC3E}">
        <p14:creationId xmlns:p14="http://schemas.microsoft.com/office/powerpoint/2010/main" val="8806000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Turned to ARCHIMATE</a:t>
            </a:r>
          </a:p>
          <a:p>
            <a:r>
              <a:rPr lang="en-GB" baseline="0" dirty="0"/>
              <a:t>PROMPT for COMPLETENESS</a:t>
            </a:r>
          </a:p>
          <a:p>
            <a:r>
              <a:rPr lang="en-GB" baseline="0" dirty="0"/>
              <a:t>RE-ASSURANCE of UNDERSTANDING</a:t>
            </a:r>
          </a:p>
        </p:txBody>
      </p:sp>
    </p:spTree>
    <p:extLst>
      <p:ext uri="{BB962C8B-B14F-4D97-AF65-F5344CB8AC3E}">
        <p14:creationId xmlns:p14="http://schemas.microsoft.com/office/powerpoint/2010/main" val="8828277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aseline="0" dirty="0"/>
              <a:t>So we moved to ask about the BUSINESS system –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aseline="0" dirty="0"/>
              <a:t>Notionally SIMILAR to applications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baseline="0" dirty="0"/>
          </a:p>
        </p:txBody>
      </p:sp>
    </p:spTree>
    <p:extLst>
      <p:ext uri="{BB962C8B-B14F-4D97-AF65-F5344CB8AC3E}">
        <p14:creationId xmlns:p14="http://schemas.microsoft.com/office/powerpoint/2010/main" val="60045869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aseline="0" dirty="0"/>
              <a:t>GUIDED US TO PRODUCE THIS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aseline="0" dirty="0"/>
              <a:t>Their supplier did A LOT MORE than provide a forms solution.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aseline="0" dirty="0"/>
              <a:t>GENERALIZING – OPENED THE DOOR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aseline="0" dirty="0"/>
              <a:t>WHAT IF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aseline="0" dirty="0"/>
              <a:t>WHY NOT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aseline="0" dirty="0"/>
              <a:t>COULD WE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aseline="0" dirty="0"/>
              <a:t>DRILL DOWN and EXPAND OUT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aseline="0" dirty="0"/>
              <a:t>ASK: DOES IT FEEL TRUE?</a:t>
            </a:r>
          </a:p>
        </p:txBody>
      </p:sp>
    </p:spTree>
    <p:extLst>
      <p:ext uri="{BB962C8B-B14F-4D97-AF65-F5344CB8AC3E}">
        <p14:creationId xmlns:p14="http://schemas.microsoft.com/office/powerpoint/2010/main" val="6004586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aseline="0" dirty="0"/>
              <a:t>PROOF – ANY team collecting data could use COMMON FUNCTIONS</a:t>
            </a:r>
          </a:p>
        </p:txBody>
      </p:sp>
    </p:spTree>
    <p:extLst>
      <p:ext uri="{BB962C8B-B14F-4D97-AF65-F5344CB8AC3E}">
        <p14:creationId xmlns:p14="http://schemas.microsoft.com/office/powerpoint/2010/main" val="60045869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RED HAT</a:t>
            </a:r>
          </a:p>
          <a:p>
            <a:r>
              <a:rPr lang="en-GB" baseline="0" dirty="0"/>
              <a:t>RECOGNISE </a:t>
            </a:r>
            <a:r>
              <a:rPr lang="en-GB" baseline="0" dirty="0">
                <a:sym typeface="Wingdings" panose="05000000000000000000" pitchFamily="2" charset="2"/>
              </a:rPr>
              <a:t> ACCEPT  REFLECT - SAFELY</a:t>
            </a:r>
            <a:endParaRPr lang="en-GB" baseline="0" dirty="0"/>
          </a:p>
        </p:txBody>
      </p:sp>
    </p:spTree>
    <p:extLst>
      <p:ext uri="{BB962C8B-B14F-4D97-AF65-F5344CB8AC3E}">
        <p14:creationId xmlns:p14="http://schemas.microsoft.com/office/powerpoint/2010/main" val="8806000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dirty="0"/>
              <a:t>EMOTIONAL</a:t>
            </a:r>
          </a:p>
          <a:p>
            <a:r>
              <a:rPr lang="en-GB" baseline="0" dirty="0"/>
              <a:t>CLARITY</a:t>
            </a:r>
          </a:p>
          <a:p>
            <a:r>
              <a:rPr lang="en-GB" baseline="0" dirty="0"/>
              <a:t>CONTROLLED ENGAGEMENT</a:t>
            </a:r>
          </a:p>
          <a:p>
            <a:r>
              <a:rPr lang="en-GB" baseline="0" dirty="0"/>
              <a:t>SPECIFIC OUTCOMES</a:t>
            </a:r>
          </a:p>
          <a:p>
            <a:r>
              <a:rPr lang="en-GB" baseline="0" dirty="0"/>
              <a:t>CLEAR PROCESS</a:t>
            </a:r>
          </a:p>
        </p:txBody>
      </p:sp>
    </p:spTree>
    <p:extLst>
      <p:ext uri="{BB962C8B-B14F-4D97-AF65-F5344CB8AC3E}">
        <p14:creationId xmlns:p14="http://schemas.microsoft.com/office/powerpoint/2010/main" val="88282773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baseline="0" dirty="0"/>
          </a:p>
        </p:txBody>
      </p:sp>
    </p:spTree>
    <p:extLst>
      <p:ext uri="{BB962C8B-B14F-4D97-AF65-F5344CB8AC3E}">
        <p14:creationId xmlns:p14="http://schemas.microsoft.com/office/powerpoint/2010/main" val="60045869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aseline="0" dirty="0"/>
              <a:t>BROUGHT PEOPLE TOGETHER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aseline="0" dirty="0"/>
              <a:t>“COALITION” for CHANGE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baseline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aseline="0" dirty="0"/>
              <a:t>Talk through some of the ASSESSMENTS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baseline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aseline="0" dirty="0"/>
              <a:t>GUT </a:t>
            </a:r>
            <a:r>
              <a:rPr lang="en-GB" baseline="0" dirty="0">
                <a:sym typeface="Wingdings" panose="05000000000000000000" pitchFamily="2" charset="2"/>
              </a:rPr>
              <a:t> HEAR PEOPLE / USE THEIR ENERGY / CRITIQUE &amp; ORGANIZE</a:t>
            </a:r>
            <a:endParaRPr lang="en-GB" baseline="0" dirty="0"/>
          </a:p>
        </p:txBody>
      </p:sp>
    </p:spTree>
    <p:extLst>
      <p:ext uri="{BB962C8B-B14F-4D97-AF65-F5344CB8AC3E}">
        <p14:creationId xmlns:p14="http://schemas.microsoft.com/office/powerpoint/2010/main" val="60045869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baseline="0" dirty="0"/>
          </a:p>
        </p:txBody>
      </p:sp>
    </p:spTree>
    <p:extLst>
      <p:ext uri="{BB962C8B-B14F-4D97-AF65-F5344CB8AC3E}">
        <p14:creationId xmlns:p14="http://schemas.microsoft.com/office/powerpoint/2010/main" val="8828277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NATURE of</a:t>
            </a:r>
            <a:r>
              <a:rPr lang="en-GB" baseline="0" dirty="0"/>
              <a:t> a designer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2145813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aseline="0" dirty="0"/>
              <a:t>MOST RECENT: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aseline="0" dirty="0"/>
              <a:t>TECHNOLOGY LAYER for PERFORMANCE problems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baseline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aseline="0" dirty="0"/>
              <a:t>SETTINGS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aseline="0" dirty="0"/>
              <a:t>DEPLOYMENTS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aseline="0" dirty="0"/>
              <a:t>SERVERS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aseline="0" dirty="0"/>
              <a:t>NETWORKS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aseline="0" dirty="0"/>
              <a:t>DEPENDENT SERVICES</a:t>
            </a:r>
          </a:p>
        </p:txBody>
      </p:sp>
    </p:spTree>
    <p:extLst>
      <p:ext uri="{BB962C8B-B14F-4D97-AF65-F5344CB8AC3E}">
        <p14:creationId xmlns:p14="http://schemas.microsoft.com/office/powerpoint/2010/main" val="60045869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MAY NOT give ONE WATCH</a:t>
            </a:r>
          </a:p>
          <a:p>
            <a:endParaRPr lang="en-GB" dirty="0"/>
          </a:p>
          <a:p>
            <a:r>
              <a:rPr lang="en-GB" dirty="0"/>
              <a:t>But DOES</a:t>
            </a:r>
            <a:r>
              <a:rPr lang="en-GB" baseline="0" dirty="0"/>
              <a:t> CRITIQUE the WATCHES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449327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This is called Segal’s law.</a:t>
            </a:r>
          </a:p>
          <a:p>
            <a:endParaRPr lang="en-GB" dirty="0"/>
          </a:p>
          <a:p>
            <a:r>
              <a:rPr lang="en-GB" dirty="0"/>
              <a:t>OUR PROBLEM</a:t>
            </a:r>
            <a:r>
              <a:rPr lang="en-GB" baseline="0" dirty="0"/>
              <a:t> –</a:t>
            </a:r>
          </a:p>
          <a:p>
            <a:r>
              <a:rPr lang="en-GB" baseline="0" dirty="0"/>
              <a:t>DIFFERENT stories</a:t>
            </a:r>
          </a:p>
          <a:p>
            <a:r>
              <a:rPr lang="en-GB" baseline="0" dirty="0"/>
              <a:t>PLETHORA of problems</a:t>
            </a:r>
          </a:p>
          <a:p>
            <a:r>
              <a:rPr lang="en-GB" dirty="0"/>
              <a:t>INNOVATION</a:t>
            </a:r>
            <a:r>
              <a:rPr lang="en-GB" baseline="0" dirty="0"/>
              <a:t> OVERLOAD</a:t>
            </a:r>
          </a:p>
          <a:p>
            <a:r>
              <a:rPr lang="en-GB" baseline="0" dirty="0"/>
              <a:t>Yet they had the MONEY – and would spend it on WHATEVER WAS “BEST”</a:t>
            </a:r>
          </a:p>
          <a:p>
            <a:endParaRPr lang="en-GB" baseline="0" dirty="0"/>
          </a:p>
          <a:p>
            <a:r>
              <a:rPr lang="en-GB" baseline="0" dirty="0"/>
              <a:t>We could provide EVIDENCE of the RIGHT solution for STAKEHOLDERS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079199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FIRST INVOLVEMENT</a:t>
            </a:r>
          </a:p>
          <a:p>
            <a:endParaRPr lang="en-GB" baseline="0" dirty="0"/>
          </a:p>
          <a:p>
            <a:pPr marL="228600" indent="-228600">
              <a:buAutoNum type="arabicParenR"/>
            </a:pPr>
            <a:r>
              <a:rPr lang="en-GB" baseline="0" dirty="0"/>
              <a:t>HELP US support them!</a:t>
            </a:r>
          </a:p>
        </p:txBody>
      </p:sp>
    </p:spTree>
    <p:extLst>
      <p:ext uri="{BB962C8B-B14F-4D97-AF65-F5344CB8AC3E}">
        <p14:creationId xmlns:p14="http://schemas.microsoft.com/office/powerpoint/2010/main" val="8806000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BRING</a:t>
            </a:r>
            <a:r>
              <a:rPr lang="en-GB" baseline="0" dirty="0"/>
              <a:t> CLARITY with Archimate</a:t>
            </a:r>
          </a:p>
          <a:p>
            <a:r>
              <a:rPr lang="en-GB" baseline="0" dirty="0"/>
              <a:t>BE SPECIFIC about something “BESPOKE”</a:t>
            </a:r>
          </a:p>
          <a:p>
            <a:r>
              <a:rPr lang="en-GB" baseline="0" dirty="0"/>
              <a:t>SO THAT </a:t>
            </a:r>
            <a:r>
              <a:rPr lang="en-GB" baseline="0" dirty="0">
                <a:sym typeface="Wingdings" panose="05000000000000000000" pitchFamily="2" charset="2"/>
              </a:rPr>
              <a:t> WE COULD HELP</a:t>
            </a:r>
            <a:endParaRPr lang="en-GB" baseline="0" dirty="0"/>
          </a:p>
        </p:txBody>
      </p:sp>
    </p:spTree>
    <p:extLst>
      <p:ext uri="{BB962C8B-B14F-4D97-AF65-F5344CB8AC3E}">
        <p14:creationId xmlns:p14="http://schemas.microsoft.com/office/powerpoint/2010/main" val="8828277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aseline="0" dirty="0"/>
              <a:t>Let’s NOT OVER-THINK </a:t>
            </a:r>
            <a:r>
              <a:rPr lang="en-GB" baseline="0" dirty="0">
                <a:sym typeface="Wingdings" panose="05000000000000000000" pitchFamily="2" charset="2"/>
              </a:rPr>
              <a:t></a:t>
            </a:r>
            <a:endParaRPr lang="en-GB" baseline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aseline="0" dirty="0"/>
              <a:t>Let’s FOCUS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baseline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aseline="0" dirty="0"/>
              <a:t>Let’s LEARN QUICKLY </a:t>
            </a:r>
            <a:r>
              <a:rPr lang="en-GB" baseline="0" dirty="0">
                <a:sym typeface="Wingdings" panose="05000000000000000000" pitchFamily="2" charset="2"/>
              </a:rPr>
              <a:t></a:t>
            </a:r>
            <a:endParaRPr lang="en-GB" baseline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aseline="0" dirty="0"/>
              <a:t>Let’s be COMPLETE</a:t>
            </a:r>
          </a:p>
        </p:txBody>
      </p:sp>
    </p:spTree>
    <p:extLst>
      <p:ext uri="{BB962C8B-B14F-4D97-AF65-F5344CB8AC3E}">
        <p14:creationId xmlns:p14="http://schemas.microsoft.com/office/powerpoint/2010/main" val="6004586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WHILE THIS WAS HAPPENING</a:t>
            </a:r>
            <a:endParaRPr lang="en-GB" baseline="0" dirty="0"/>
          </a:p>
          <a:p>
            <a:pPr marL="228600" indent="-228600">
              <a:buAutoNum type="arabicParenR"/>
            </a:pPr>
            <a:endParaRPr lang="en-GB" baseline="0" dirty="0"/>
          </a:p>
          <a:p>
            <a:pPr marL="228600" indent="-228600">
              <a:buAutoNum type="arabicParenR"/>
            </a:pPr>
            <a:r>
              <a:rPr lang="en-GB" baseline="0" dirty="0"/>
              <a:t>HELP!  IT’S INSECURE!</a:t>
            </a:r>
          </a:p>
        </p:txBody>
      </p:sp>
    </p:spTree>
    <p:extLst>
      <p:ext uri="{BB962C8B-B14F-4D97-AF65-F5344CB8AC3E}">
        <p14:creationId xmlns:p14="http://schemas.microsoft.com/office/powerpoint/2010/main" val="8806000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aseline="0" dirty="0"/>
              <a:t>FUNCTIONS and SERVICES of applications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arenR"/>
              <a:tabLst/>
              <a:defRPr/>
            </a:pPr>
            <a:r>
              <a:rPr lang="en-GB" baseline="0" dirty="0"/>
              <a:t>Avoided arguing about what BI was – not just then but today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arenR"/>
              <a:tabLst/>
              <a:defRPr/>
            </a:pPr>
            <a:r>
              <a:rPr lang="en-GB" baseline="0" dirty="0"/>
              <a:t>Clarified what they THOUGHT their systems did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arenR"/>
              <a:tabLst/>
              <a:defRPr/>
            </a:pPr>
            <a:r>
              <a:rPr lang="en-GB" baseline="0" dirty="0"/>
              <a:t>FUNCTIONALLY described what they thought these types of systems do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arenR"/>
              <a:tabLst/>
              <a:defRPr/>
            </a:pPr>
            <a:endParaRPr lang="en-GB" baseline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aseline="0" dirty="0"/>
              <a:t>With it we could describe what they HAD, what was MISSING, and what they NEEDED.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baseline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aseline="0" dirty="0"/>
              <a:t>SIMPLICITY brought CLARITY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aseline="0" dirty="0"/>
              <a:t>SIMPLICITY brought COMMUNICATION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baseline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aseline="0" dirty="0"/>
              <a:t>NOT DESIGN but RESEARCH</a:t>
            </a:r>
          </a:p>
        </p:txBody>
      </p:sp>
    </p:spTree>
    <p:extLst>
      <p:ext uri="{BB962C8B-B14F-4D97-AF65-F5344CB8AC3E}">
        <p14:creationId xmlns:p14="http://schemas.microsoft.com/office/powerpoint/2010/main" val="6004586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aseline="0" dirty="0"/>
              <a:t>MAINTAINS CONNECTIONS – Tasks!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aseline="0" dirty="0"/>
              <a:t>LEARNT they didn’t JUST HAVE ONE TOOL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aseline="0" dirty="0"/>
              <a:t>NOT A PROBLEM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aseline="0" dirty="0"/>
              <a:t>QUICK RESPONSE to those that DON’T like CONSTRAINTS</a:t>
            </a:r>
          </a:p>
        </p:txBody>
      </p:sp>
    </p:spTree>
    <p:extLst>
      <p:ext uri="{BB962C8B-B14F-4D97-AF65-F5344CB8AC3E}">
        <p14:creationId xmlns:p14="http://schemas.microsoft.com/office/powerpoint/2010/main" val="6004586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ctrTitle"/>
          </p:nvPr>
        </p:nvSpPr>
        <p:spPr>
          <a:xfrm>
            <a:off x="124238" y="1580414"/>
            <a:ext cx="8840250" cy="2430270"/>
          </a:xfrm>
        </p:spPr>
        <p:txBody>
          <a:bodyPr anchor="ctr">
            <a:noAutofit/>
          </a:bodyPr>
          <a:lstStyle>
            <a:lvl1pPr algn="ctr">
              <a:defRPr lang="en-GB" sz="7200" b="0" dirty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5" name="Subtitle 2"/>
          <p:cNvSpPr>
            <a:spLocks noGrp="1"/>
          </p:cNvSpPr>
          <p:nvPr>
            <p:ph type="subTitle" idx="1"/>
          </p:nvPr>
        </p:nvSpPr>
        <p:spPr>
          <a:xfrm>
            <a:off x="2067231" y="4465262"/>
            <a:ext cx="5131047" cy="324036"/>
          </a:xfrm>
          <a:noFill/>
        </p:spPr>
        <p:txBody>
          <a:bodyPr anchor="ctr">
            <a:normAutofit/>
          </a:bodyPr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lang="en-GB" dirty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pic>
        <p:nvPicPr>
          <p:cNvPr id="6" name="Picture 5" descr="Shape, arrow&#10;&#10;Description automatically generated">
            <a:extLst>
              <a:ext uri="{FF2B5EF4-FFF2-40B4-BE49-F238E27FC236}">
                <a16:creationId xmlns:a16="http://schemas.microsoft.com/office/drawing/2014/main" id="{B33AF7B9-54F0-4D6A-9499-BBF50C910B8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9730" y="438200"/>
            <a:ext cx="2949266" cy="654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9595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179388" y="141686"/>
            <a:ext cx="4248150" cy="377428"/>
          </a:xfrm>
        </p:spPr>
        <p:txBody>
          <a:bodyPr anchor="b">
            <a:noAutofit/>
          </a:bodyPr>
          <a:lstStyle>
            <a:lvl1pPr marL="0" indent="0">
              <a:buNone/>
              <a:defRPr lang="en-US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lang="en-US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lang="en-US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lang="en-US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lang="en-GB" dirty="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179388" y="2459226"/>
            <a:ext cx="4248150" cy="377428"/>
          </a:xfrm>
        </p:spPr>
        <p:txBody>
          <a:bodyPr anchor="b">
            <a:noAutofit/>
          </a:bodyPr>
          <a:lstStyle>
            <a:lvl1pPr marL="0" indent="0">
              <a:buNone/>
              <a:defRPr lang="en-US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lang="en-US">
                <a:solidFill>
                  <a:schemeClr val="accent3"/>
                </a:solidFill>
                <a:latin typeface="+mj-lt"/>
              </a:defRPr>
            </a:lvl2pPr>
            <a:lvl3pPr marL="914400" indent="0">
              <a:buNone/>
              <a:defRPr lang="en-US">
                <a:solidFill>
                  <a:schemeClr val="accent3"/>
                </a:solidFill>
                <a:latin typeface="+mj-lt"/>
              </a:defRPr>
            </a:lvl3pPr>
            <a:lvl4pPr marL="1371600" indent="0">
              <a:buNone/>
              <a:defRPr lang="en-US">
                <a:solidFill>
                  <a:schemeClr val="accent3"/>
                </a:solidFill>
                <a:latin typeface="+mj-lt"/>
              </a:defRPr>
            </a:lvl4pPr>
            <a:lvl5pPr marL="1828800" indent="0">
              <a:buNone/>
              <a:defRPr lang="en-GB" dirty="0">
                <a:solidFill>
                  <a:schemeClr val="accent3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3"/>
          </p:nvPr>
        </p:nvSpPr>
        <p:spPr>
          <a:xfrm>
            <a:off x="174411" y="2949193"/>
            <a:ext cx="4248150" cy="1620000"/>
          </a:xfrm>
        </p:spPr>
        <p:txBody>
          <a:bodyPr>
            <a:normAutofit/>
          </a:bodyPr>
          <a:lstStyle>
            <a:lvl1pPr marL="0" indent="0">
              <a:buNone/>
              <a:defRPr lang="en-US" sz="1800"/>
            </a:lvl1pPr>
            <a:lvl2pPr marL="457200" indent="0">
              <a:buNone/>
              <a:defRPr lang="en-US" sz="1600"/>
            </a:lvl2pPr>
            <a:lvl3pPr marL="914400" indent="0">
              <a:buNone/>
              <a:defRPr lang="en-US" sz="1400"/>
            </a:lvl3pPr>
            <a:lvl4pPr marL="1371600" indent="0">
              <a:buNone/>
              <a:defRPr lang="en-US" sz="1200"/>
            </a:lvl4pPr>
            <a:lvl5pPr marL="1828800" indent="0">
              <a:buNone/>
              <a:defRPr lang="en-GB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16016" y="141686"/>
            <a:ext cx="4248150" cy="377428"/>
          </a:xfrm>
        </p:spPr>
        <p:txBody>
          <a:bodyPr anchor="b">
            <a:noAutofit/>
          </a:bodyPr>
          <a:lstStyle>
            <a:lvl1pPr marL="0" indent="0">
              <a:buNone/>
              <a:defRPr lang="en-US">
                <a:solidFill>
                  <a:schemeClr val="accent2"/>
                </a:solidFill>
                <a:latin typeface="+mj-lt"/>
              </a:defRPr>
            </a:lvl1pPr>
            <a:lvl2pPr marL="457200" indent="0">
              <a:buNone/>
              <a:defRPr lang="en-US">
                <a:solidFill>
                  <a:schemeClr val="accent2"/>
                </a:solidFill>
                <a:latin typeface="+mj-lt"/>
              </a:defRPr>
            </a:lvl2pPr>
            <a:lvl3pPr marL="914400" indent="0">
              <a:buNone/>
              <a:defRPr lang="en-US">
                <a:solidFill>
                  <a:schemeClr val="accent2"/>
                </a:solidFill>
                <a:latin typeface="+mj-lt"/>
              </a:defRPr>
            </a:lvl3pPr>
            <a:lvl4pPr marL="1371600" indent="0">
              <a:buNone/>
              <a:defRPr lang="en-US">
                <a:solidFill>
                  <a:schemeClr val="accent2"/>
                </a:solidFill>
                <a:latin typeface="+mj-lt"/>
              </a:defRPr>
            </a:lvl4pPr>
            <a:lvl5pPr marL="1828800" indent="0">
              <a:buNone/>
              <a:defRPr lang="en-GB" dirty="0">
                <a:solidFill>
                  <a:schemeClr val="accent2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4716016" y="2459226"/>
            <a:ext cx="4248150" cy="377428"/>
          </a:xfrm>
        </p:spPr>
        <p:txBody>
          <a:bodyPr anchor="b">
            <a:noAutofit/>
          </a:bodyPr>
          <a:lstStyle>
            <a:lvl1pPr marL="0" indent="0">
              <a:buNone/>
              <a:defRPr lang="en-US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lang="en-US">
                <a:solidFill>
                  <a:schemeClr val="accent4"/>
                </a:solidFill>
                <a:latin typeface="+mj-lt"/>
              </a:defRPr>
            </a:lvl2pPr>
            <a:lvl3pPr marL="914400" indent="0">
              <a:buNone/>
              <a:defRPr lang="en-US">
                <a:solidFill>
                  <a:schemeClr val="accent4"/>
                </a:solidFill>
                <a:latin typeface="+mj-lt"/>
              </a:defRPr>
            </a:lvl3pPr>
            <a:lvl4pPr marL="1371600" indent="0">
              <a:buNone/>
              <a:defRPr lang="en-US">
                <a:solidFill>
                  <a:schemeClr val="accent4"/>
                </a:solidFill>
                <a:latin typeface="+mj-lt"/>
              </a:defRPr>
            </a:lvl4pPr>
            <a:lvl5pPr marL="1828800" indent="0">
              <a:buNone/>
              <a:defRPr lang="en-GB" dirty="0">
                <a:solidFill>
                  <a:schemeClr val="accent4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2" name="Content Placeholder 5"/>
          <p:cNvSpPr>
            <a:spLocks noGrp="1"/>
          </p:cNvSpPr>
          <p:nvPr>
            <p:ph sz="quarter" idx="17"/>
          </p:nvPr>
        </p:nvSpPr>
        <p:spPr>
          <a:xfrm>
            <a:off x="4716016" y="2949193"/>
            <a:ext cx="4248150" cy="1620000"/>
          </a:xfrm>
        </p:spPr>
        <p:txBody>
          <a:bodyPr>
            <a:normAutofit/>
          </a:bodyPr>
          <a:lstStyle>
            <a:lvl1pPr marL="0" indent="0">
              <a:buNone/>
              <a:defRPr lang="en-US" sz="1800"/>
            </a:lvl1pPr>
            <a:lvl2pPr marL="457200" indent="0">
              <a:buNone/>
              <a:defRPr lang="en-US" sz="1600"/>
            </a:lvl2pPr>
            <a:lvl3pPr marL="914400" indent="0">
              <a:buNone/>
              <a:defRPr lang="en-US" sz="1400"/>
            </a:lvl3pPr>
            <a:lvl4pPr marL="1371600" indent="0">
              <a:buNone/>
              <a:defRPr lang="en-US" sz="1200"/>
            </a:lvl4pPr>
            <a:lvl5pPr marL="1828800" indent="0">
              <a:buNone/>
              <a:defRPr lang="en-GB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3" name="Content Placeholder 5"/>
          <p:cNvSpPr>
            <a:spLocks noGrp="1"/>
          </p:cNvSpPr>
          <p:nvPr>
            <p:ph sz="quarter" idx="18"/>
          </p:nvPr>
        </p:nvSpPr>
        <p:spPr>
          <a:xfrm>
            <a:off x="179512" y="627536"/>
            <a:ext cx="4248150" cy="1620000"/>
          </a:xfrm>
        </p:spPr>
        <p:txBody>
          <a:bodyPr>
            <a:normAutofit/>
          </a:bodyPr>
          <a:lstStyle>
            <a:lvl1pPr marL="0" indent="0">
              <a:buNone/>
              <a:defRPr lang="en-US" sz="1800"/>
            </a:lvl1pPr>
            <a:lvl2pPr marL="457200" indent="0">
              <a:buNone/>
              <a:defRPr lang="en-US" sz="1600"/>
            </a:lvl2pPr>
            <a:lvl3pPr marL="914400" indent="0">
              <a:buNone/>
              <a:defRPr lang="en-US" sz="1400"/>
            </a:lvl3pPr>
            <a:lvl4pPr marL="1371600" indent="0">
              <a:buNone/>
              <a:defRPr lang="en-US" sz="1200"/>
            </a:lvl4pPr>
            <a:lvl5pPr marL="1828800" indent="0">
              <a:buNone/>
              <a:defRPr lang="en-GB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4" name="Content Placeholder 5"/>
          <p:cNvSpPr>
            <a:spLocks noGrp="1"/>
          </p:cNvSpPr>
          <p:nvPr>
            <p:ph sz="quarter" idx="19"/>
          </p:nvPr>
        </p:nvSpPr>
        <p:spPr>
          <a:xfrm>
            <a:off x="4716140" y="627536"/>
            <a:ext cx="4248150" cy="1620000"/>
          </a:xfrm>
        </p:spPr>
        <p:txBody>
          <a:bodyPr>
            <a:normAutofit/>
          </a:bodyPr>
          <a:lstStyle>
            <a:lvl1pPr marL="0" indent="0">
              <a:buNone/>
              <a:defRPr lang="en-US" sz="1800"/>
            </a:lvl1pPr>
            <a:lvl2pPr marL="457200" indent="0">
              <a:buNone/>
              <a:defRPr lang="en-US" sz="1600"/>
            </a:lvl2pPr>
            <a:lvl3pPr marL="914400" indent="0">
              <a:buNone/>
              <a:defRPr lang="en-US" sz="1400"/>
            </a:lvl3pPr>
            <a:lvl4pPr marL="1371600" indent="0">
              <a:buNone/>
              <a:defRPr lang="en-US" sz="1200"/>
            </a:lvl4pPr>
            <a:lvl5pPr marL="1828800" indent="0">
              <a:buNone/>
              <a:defRPr lang="en-GB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A893B02-E881-4965-B360-76AA2F8EE1D5}"/>
              </a:ext>
            </a:extLst>
          </p:cNvPr>
          <p:cNvGrpSpPr/>
          <p:nvPr/>
        </p:nvGrpSpPr>
        <p:grpSpPr>
          <a:xfrm>
            <a:off x="0" y="4738825"/>
            <a:ext cx="9144000" cy="411510"/>
            <a:chOff x="0" y="4738825"/>
            <a:chExt cx="9144000" cy="41151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72023BEB-49E3-43B0-BBDC-856230781976}"/>
                </a:ext>
              </a:extLst>
            </p:cNvPr>
            <p:cNvSpPr/>
            <p:nvPr/>
          </p:nvSpPr>
          <p:spPr>
            <a:xfrm>
              <a:off x="0" y="4738825"/>
              <a:ext cx="9144000" cy="41151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16" name="Picture 15" descr="Shape, arrow&#10;&#10;Description automatically generated">
              <a:extLst>
                <a:ext uri="{FF2B5EF4-FFF2-40B4-BE49-F238E27FC236}">
                  <a16:creationId xmlns:a16="http://schemas.microsoft.com/office/drawing/2014/main" id="{671DB6DA-E51E-4A4E-A2D3-0BCB626CE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56376" y="4823997"/>
              <a:ext cx="1086956" cy="24116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965733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 (16:9)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ctrTitle"/>
          </p:nvPr>
        </p:nvSpPr>
        <p:spPr>
          <a:xfrm>
            <a:off x="124238" y="1580414"/>
            <a:ext cx="8840250" cy="2430270"/>
          </a:xfrm>
        </p:spPr>
        <p:txBody>
          <a:bodyPr anchor="ctr">
            <a:noAutofit/>
          </a:bodyPr>
          <a:lstStyle>
            <a:lvl1pPr algn="ctr">
              <a:defRPr lang="en-GB" sz="7200" b="0" dirty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5" name="Subtitle 2"/>
          <p:cNvSpPr>
            <a:spLocks noGrp="1"/>
          </p:cNvSpPr>
          <p:nvPr>
            <p:ph type="subTitle" idx="1"/>
          </p:nvPr>
        </p:nvSpPr>
        <p:spPr>
          <a:xfrm>
            <a:off x="2067231" y="4465262"/>
            <a:ext cx="5131047" cy="324036"/>
          </a:xfrm>
          <a:noFill/>
        </p:spPr>
        <p:txBody>
          <a:bodyPr anchor="ctr">
            <a:normAutofit/>
          </a:bodyPr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lang="en-GB" dirty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388917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107950" y="123478"/>
            <a:ext cx="8928100" cy="4896197"/>
          </a:xfrm>
        </p:spPr>
        <p:txBody>
          <a:bodyPr/>
          <a:lstStyle>
            <a:lvl1pPr>
              <a:defRPr lang="en-US"/>
            </a:lvl1pPr>
            <a:lvl2pPr>
              <a:defRPr lang="en-US"/>
            </a:lvl2pPr>
            <a:lvl3pPr>
              <a:defRPr lang="en-US"/>
            </a:lvl3pPr>
            <a:lvl4pPr>
              <a:defRPr lang="en-US"/>
            </a:lvl4pPr>
            <a:lvl5pPr>
              <a:defRPr lang="en-GB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0941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ubtitle 2"/>
          <p:cNvSpPr>
            <a:spLocks noGrp="1"/>
          </p:cNvSpPr>
          <p:nvPr>
            <p:ph type="subTitle" idx="1"/>
          </p:nvPr>
        </p:nvSpPr>
        <p:spPr>
          <a:xfrm>
            <a:off x="1396609" y="4357201"/>
            <a:ext cx="6336144" cy="593399"/>
          </a:xfrm>
        </p:spPr>
        <p:txBody>
          <a:bodyPr anchor="ctr">
            <a:normAutofit/>
          </a:bodyPr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lang="en-GB" dirty="0"/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-900608" y="78955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/>
          </a:p>
        </p:txBody>
      </p:sp>
      <p:sp>
        <p:nvSpPr>
          <p:cNvPr id="20" name="Title 1"/>
          <p:cNvSpPr>
            <a:spLocks noGrp="1"/>
          </p:cNvSpPr>
          <p:nvPr>
            <p:ph type="ctrTitle"/>
          </p:nvPr>
        </p:nvSpPr>
        <p:spPr>
          <a:xfrm>
            <a:off x="225119" y="760257"/>
            <a:ext cx="8640960" cy="3596944"/>
          </a:xfrm>
        </p:spPr>
        <p:txBody>
          <a:bodyPr anchor="ctr">
            <a:noAutofit/>
          </a:bodyPr>
          <a:lstStyle>
            <a:lvl1pPr algn="ctr">
              <a:defRPr lang="en-GB" dirty="0"/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4E492A5-E436-43EF-9B08-5AD1515EEB51}"/>
              </a:ext>
            </a:extLst>
          </p:cNvPr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Picture 8" descr="Shape, arrow&#10;&#10;Description automatically generated">
            <a:extLst>
              <a:ext uri="{FF2B5EF4-FFF2-40B4-BE49-F238E27FC236}">
                <a16:creationId xmlns:a16="http://schemas.microsoft.com/office/drawing/2014/main" id="{4218F9A8-9D3E-4F6E-BCE5-EF317C0D49D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6376" y="85172"/>
            <a:ext cx="1086956" cy="241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08798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 lang="en-GB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9" name="Content Placeholder 3"/>
          <p:cNvSpPr>
            <a:spLocks noGrp="1"/>
          </p:cNvSpPr>
          <p:nvPr>
            <p:ph sz="quarter" idx="10"/>
          </p:nvPr>
        </p:nvSpPr>
        <p:spPr>
          <a:xfrm>
            <a:off x="107950" y="974219"/>
            <a:ext cx="8928100" cy="3613756"/>
          </a:xfrm>
        </p:spPr>
        <p:txBody>
          <a:bodyPr/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GB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F21DC04-66C4-4A2C-B078-CF16B2E61B7D}"/>
              </a:ext>
            </a:extLst>
          </p:cNvPr>
          <p:cNvGrpSpPr/>
          <p:nvPr/>
        </p:nvGrpSpPr>
        <p:grpSpPr>
          <a:xfrm>
            <a:off x="0" y="4738825"/>
            <a:ext cx="9144000" cy="411510"/>
            <a:chOff x="0" y="4738825"/>
            <a:chExt cx="9144000" cy="41151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A41DB0B6-A7AA-431A-B919-2CC13F36D904}"/>
                </a:ext>
              </a:extLst>
            </p:cNvPr>
            <p:cNvSpPr/>
            <p:nvPr/>
          </p:nvSpPr>
          <p:spPr>
            <a:xfrm>
              <a:off x="0" y="4738825"/>
              <a:ext cx="9144000" cy="41151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5" name="Picture 4" descr="Shape, arrow&#10;&#10;Description automatically generated">
              <a:extLst>
                <a:ext uri="{FF2B5EF4-FFF2-40B4-BE49-F238E27FC236}">
                  <a16:creationId xmlns:a16="http://schemas.microsoft.com/office/drawing/2014/main" id="{D46919FB-E6E4-4197-A1DC-E1C2D788C6D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56376" y="4823997"/>
              <a:ext cx="1086956" cy="24116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87142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lumns - side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3335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Content Placeholder 8"/>
          <p:cNvSpPr>
            <a:spLocks noGrp="1"/>
          </p:cNvSpPr>
          <p:nvPr>
            <p:ph sz="quarter" idx="12"/>
          </p:nvPr>
        </p:nvSpPr>
        <p:spPr>
          <a:xfrm>
            <a:off x="1403648" y="123478"/>
            <a:ext cx="3744416" cy="4896346"/>
          </a:xfrm>
        </p:spPr>
        <p:txBody>
          <a:bodyPr/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GB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3" name="Content Placeholder 8"/>
          <p:cNvSpPr>
            <a:spLocks noGrp="1"/>
          </p:cNvSpPr>
          <p:nvPr>
            <p:ph sz="quarter" idx="13"/>
          </p:nvPr>
        </p:nvSpPr>
        <p:spPr>
          <a:xfrm>
            <a:off x="5292080" y="123478"/>
            <a:ext cx="3744416" cy="4896346"/>
          </a:xfrm>
        </p:spPr>
        <p:txBody>
          <a:bodyPr/>
          <a:lstStyle>
            <a:lvl1pPr>
              <a:defRPr lang="en-US"/>
            </a:lvl1pPr>
            <a:lvl2pPr>
              <a:defRPr lang="en-US"/>
            </a:lvl2pPr>
            <a:lvl3pPr>
              <a:defRPr lang="en-US"/>
            </a:lvl3pPr>
            <a:lvl4pPr>
              <a:defRPr lang="en-US"/>
            </a:lvl4pPr>
            <a:lvl5pPr>
              <a:defRPr lang="en-GB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73B436-F87D-423C-A624-1C66C881F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1795370" y="2036830"/>
            <a:ext cx="4896346" cy="1069642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173105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c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512" y="195486"/>
            <a:ext cx="8784976" cy="4752528"/>
          </a:xfrm>
        </p:spPr>
        <p:txBody>
          <a:bodyPr lIns="0" tIns="0" rIns="0" bIns="0" anchor="ctr"/>
          <a:lstStyle>
            <a:lvl1pPr algn="ctr">
              <a:defRPr lang="en-GB"/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975125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cus - Orang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512" y="195486"/>
            <a:ext cx="8784976" cy="4752528"/>
          </a:xfrm>
        </p:spPr>
        <p:txBody>
          <a:bodyPr lIns="0" tIns="0" rIns="0" bIns="0" anchor="ctr"/>
          <a:lstStyle>
            <a:lvl1pPr algn="ctr">
              <a:defRPr lang="en-GB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212264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cus - Maroon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512" y="195486"/>
            <a:ext cx="8784976" cy="4752528"/>
          </a:xfrm>
        </p:spPr>
        <p:txBody>
          <a:bodyPr lIns="0" tIns="0" rIns="0" bIns="0" anchor="ctr"/>
          <a:lstStyle>
            <a:lvl1pPr algn="ctr">
              <a:defRPr lang="en-GB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94173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699066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-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DE62C95-A1ED-4456-B1E6-CA5931C6726C}"/>
              </a:ext>
            </a:extLst>
          </p:cNvPr>
          <p:cNvGrpSpPr/>
          <p:nvPr/>
        </p:nvGrpSpPr>
        <p:grpSpPr>
          <a:xfrm>
            <a:off x="0" y="4738825"/>
            <a:ext cx="9144000" cy="411510"/>
            <a:chOff x="0" y="4738825"/>
            <a:chExt cx="9144000" cy="41151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300FB2F0-CF81-4F55-8ABC-76C3B5E76F19}"/>
                </a:ext>
              </a:extLst>
            </p:cNvPr>
            <p:cNvSpPr/>
            <p:nvPr/>
          </p:nvSpPr>
          <p:spPr>
            <a:xfrm>
              <a:off x="0" y="4738825"/>
              <a:ext cx="9144000" cy="41151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4" name="Picture 3" descr="Shape, arrow&#10;&#10;Description automatically generated">
              <a:extLst>
                <a:ext uri="{FF2B5EF4-FFF2-40B4-BE49-F238E27FC236}">
                  <a16:creationId xmlns:a16="http://schemas.microsoft.com/office/drawing/2014/main" id="{55FEA0E0-BD00-48DA-A581-0BB2A88038A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56376" y="4823997"/>
              <a:ext cx="1086956" cy="24116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419502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4" y="123478"/>
            <a:ext cx="8928992" cy="7200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4" y="987575"/>
            <a:ext cx="8928992" cy="40324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522469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  <p:sldLayoutId id="2147483704" r:id="rId12"/>
  </p:sldLayoutIdLst>
  <p:txStyles>
    <p:titleStyle>
      <a:lvl1pPr algn="l" defTabSz="914400" rtl="0" eaLnBrk="1" latinLnBrk="0" hangingPunct="1">
        <a:spcBef>
          <a:spcPct val="0"/>
        </a:spcBef>
        <a:buNone/>
        <a:defRPr sz="3600" b="0" i="0" kern="1200">
          <a:solidFill>
            <a:schemeClr val="tx1"/>
          </a:solidFill>
          <a:effectLst/>
          <a:latin typeface="+mj-lt"/>
          <a:ea typeface="+mj-ea"/>
          <a:cs typeface="Al Bayan Plain" pitchFamily="2" charset="-78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5.png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5.png"/><Relationship Id="rId5" Type="http://schemas.openxmlformats.org/officeDocument/2006/relationships/image" Target="../media/image7.pn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140728C-7B07-4AF4-B723-59279160430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ArchiMate</a:t>
            </a:r>
            <a:r>
              <a:rPr lang="en-GB" baseline="30000" dirty="0"/>
              <a:t>®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en-GB" dirty="0"/>
              <a:t>Case Study</a:t>
            </a:r>
          </a:p>
        </p:txBody>
      </p:sp>
    </p:spTree>
    <p:extLst>
      <p:ext uri="{BB962C8B-B14F-4D97-AF65-F5344CB8AC3E}">
        <p14:creationId xmlns:p14="http://schemas.microsoft.com/office/powerpoint/2010/main" val="38839593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7-Point Star 2"/>
          <p:cNvSpPr/>
          <p:nvPr/>
        </p:nvSpPr>
        <p:spPr>
          <a:xfrm rot="20700000">
            <a:off x="313006" y="605711"/>
            <a:ext cx="1728192" cy="1728192"/>
          </a:xfrm>
          <a:prstGeom prst="star7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50" dirty="0">
                <a:solidFill>
                  <a:schemeClr val="tx1"/>
                </a:solidFill>
              </a:rPr>
              <a:t>No way you could BUY one for OUR needs!</a:t>
            </a:r>
          </a:p>
        </p:txBody>
      </p:sp>
      <p:sp>
        <p:nvSpPr>
          <p:cNvPr id="6" name="7-Point Star 5"/>
          <p:cNvSpPr/>
          <p:nvPr/>
        </p:nvSpPr>
        <p:spPr>
          <a:xfrm rot="857114">
            <a:off x="4182432" y="2067693"/>
            <a:ext cx="1728192" cy="1728192"/>
          </a:xfrm>
          <a:prstGeom prst="star7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50" dirty="0">
                <a:solidFill>
                  <a:schemeClr val="tx1"/>
                </a:solidFill>
              </a:rPr>
              <a:t>It costs LOADS to get at our data!</a:t>
            </a:r>
          </a:p>
        </p:txBody>
      </p:sp>
      <p:sp>
        <p:nvSpPr>
          <p:cNvPr id="7" name="7-Point Star 6"/>
          <p:cNvSpPr/>
          <p:nvPr/>
        </p:nvSpPr>
        <p:spPr>
          <a:xfrm rot="1256834">
            <a:off x="6782965" y="387271"/>
            <a:ext cx="1728192" cy="1728192"/>
          </a:xfrm>
          <a:prstGeom prst="star7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50" dirty="0">
                <a:solidFill>
                  <a:schemeClr val="tx1"/>
                </a:solidFill>
              </a:rPr>
              <a:t>You won’t understand OUR database!</a:t>
            </a:r>
          </a:p>
        </p:txBody>
      </p:sp>
      <p:sp>
        <p:nvSpPr>
          <p:cNvPr id="8" name="7-Point Star 7"/>
          <p:cNvSpPr/>
          <p:nvPr/>
        </p:nvSpPr>
        <p:spPr>
          <a:xfrm rot="20966251">
            <a:off x="4385021" y="388935"/>
            <a:ext cx="1728192" cy="1728192"/>
          </a:xfrm>
          <a:prstGeom prst="star7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50" dirty="0">
                <a:solidFill>
                  <a:schemeClr val="tx1"/>
                </a:solidFill>
              </a:rPr>
              <a:t>I’m leaving!</a:t>
            </a:r>
          </a:p>
        </p:txBody>
      </p:sp>
      <p:sp>
        <p:nvSpPr>
          <p:cNvPr id="11" name="7-Point Star 10"/>
          <p:cNvSpPr/>
          <p:nvPr/>
        </p:nvSpPr>
        <p:spPr>
          <a:xfrm rot="536132">
            <a:off x="2646317" y="343637"/>
            <a:ext cx="1728192" cy="1728192"/>
          </a:xfrm>
          <a:prstGeom prst="star7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50" dirty="0">
                <a:solidFill>
                  <a:schemeClr val="tx1"/>
                </a:solidFill>
              </a:rPr>
              <a:t>We can’t adapt!</a:t>
            </a:r>
          </a:p>
        </p:txBody>
      </p:sp>
      <p:sp>
        <p:nvSpPr>
          <p:cNvPr id="14" name="7-Point Star 13"/>
          <p:cNvSpPr/>
          <p:nvPr/>
        </p:nvSpPr>
        <p:spPr>
          <a:xfrm rot="21271821">
            <a:off x="744816" y="2726218"/>
            <a:ext cx="1728192" cy="1728192"/>
          </a:xfrm>
          <a:prstGeom prst="star7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050" dirty="0">
                <a:solidFill>
                  <a:schemeClr val="tx1"/>
                </a:solidFill>
              </a:rPr>
              <a:t>Our mates down the road are brilliant!</a:t>
            </a:r>
          </a:p>
        </p:txBody>
      </p:sp>
      <p:sp>
        <p:nvSpPr>
          <p:cNvPr id="18" name="7-Point Star 17"/>
          <p:cNvSpPr/>
          <p:nvPr/>
        </p:nvSpPr>
        <p:spPr>
          <a:xfrm rot="20852340">
            <a:off x="5752773" y="1945757"/>
            <a:ext cx="1728192" cy="1728192"/>
          </a:xfrm>
          <a:prstGeom prst="star7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050" dirty="0">
                <a:solidFill>
                  <a:schemeClr val="tx1"/>
                </a:solidFill>
              </a:rPr>
              <a:t>We are going to be massive!</a:t>
            </a:r>
          </a:p>
        </p:txBody>
      </p:sp>
      <p:sp>
        <p:nvSpPr>
          <p:cNvPr id="15" name="7-Point Star 14"/>
          <p:cNvSpPr/>
          <p:nvPr/>
        </p:nvSpPr>
        <p:spPr>
          <a:xfrm rot="20880851">
            <a:off x="2683199" y="2613112"/>
            <a:ext cx="1728192" cy="1728192"/>
          </a:xfrm>
          <a:prstGeom prst="star7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050" dirty="0">
                <a:solidFill>
                  <a:schemeClr val="tx1"/>
                </a:solidFill>
              </a:rPr>
              <a:t>We need a gamification platform!</a:t>
            </a:r>
          </a:p>
        </p:txBody>
      </p:sp>
      <p:sp>
        <p:nvSpPr>
          <p:cNvPr id="9" name="7-Point Star 8"/>
          <p:cNvSpPr/>
          <p:nvPr/>
        </p:nvSpPr>
        <p:spPr>
          <a:xfrm rot="1843220">
            <a:off x="6782966" y="3251954"/>
            <a:ext cx="1728192" cy="1728192"/>
          </a:xfrm>
          <a:prstGeom prst="star7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50" dirty="0">
                <a:solidFill>
                  <a:schemeClr val="tx1"/>
                </a:solidFill>
              </a:rPr>
              <a:t>We HATE off-the-shelf systems!</a:t>
            </a:r>
          </a:p>
        </p:txBody>
      </p:sp>
      <p:sp>
        <p:nvSpPr>
          <p:cNvPr id="19" name="7-Point Star 18"/>
          <p:cNvSpPr/>
          <p:nvPr/>
        </p:nvSpPr>
        <p:spPr>
          <a:xfrm rot="311373">
            <a:off x="5091383" y="3338213"/>
            <a:ext cx="1728192" cy="1728192"/>
          </a:xfrm>
          <a:prstGeom prst="star7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50" dirty="0">
                <a:solidFill>
                  <a:schemeClr val="tx1"/>
                </a:solidFill>
              </a:rPr>
              <a:t>You HAVE to help us!</a:t>
            </a:r>
          </a:p>
        </p:txBody>
      </p:sp>
      <p:sp>
        <p:nvSpPr>
          <p:cNvPr id="20" name="7-Point Star 19"/>
          <p:cNvSpPr/>
          <p:nvPr/>
        </p:nvSpPr>
        <p:spPr>
          <a:xfrm rot="20662452">
            <a:off x="1658494" y="1386701"/>
            <a:ext cx="1728192" cy="1728192"/>
          </a:xfrm>
          <a:prstGeom prst="star7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50" dirty="0">
                <a:solidFill>
                  <a:schemeClr val="tx1"/>
                </a:solidFill>
              </a:rPr>
              <a:t>The system is REALLY INSECURE!</a:t>
            </a:r>
          </a:p>
        </p:txBody>
      </p:sp>
      <p:sp>
        <p:nvSpPr>
          <p:cNvPr id="16" name="7-Point Star 15"/>
          <p:cNvSpPr/>
          <p:nvPr/>
        </p:nvSpPr>
        <p:spPr>
          <a:xfrm rot="20700000">
            <a:off x="-13101" y="1445568"/>
            <a:ext cx="1728192" cy="1728192"/>
          </a:xfrm>
          <a:prstGeom prst="star7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50" dirty="0">
                <a:solidFill>
                  <a:schemeClr val="tx1"/>
                </a:solidFill>
              </a:rPr>
              <a:t>MY team needs to be upgraded first!</a:t>
            </a:r>
          </a:p>
        </p:txBody>
      </p:sp>
      <p:sp>
        <p:nvSpPr>
          <p:cNvPr id="17" name="7-Point Star 16"/>
          <p:cNvSpPr/>
          <p:nvPr/>
        </p:nvSpPr>
        <p:spPr>
          <a:xfrm rot="720229">
            <a:off x="5667054" y="45046"/>
            <a:ext cx="1728192" cy="1728192"/>
          </a:xfrm>
          <a:prstGeom prst="star7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50" dirty="0">
                <a:solidFill>
                  <a:schemeClr val="tx1"/>
                </a:solidFill>
              </a:rPr>
              <a:t>NO!</a:t>
            </a:r>
            <a:br>
              <a:rPr lang="en-GB" sz="1050" dirty="0">
                <a:solidFill>
                  <a:schemeClr val="tx1"/>
                </a:solidFill>
              </a:rPr>
            </a:br>
            <a:r>
              <a:rPr lang="en-GB" sz="1050" dirty="0">
                <a:solidFill>
                  <a:schemeClr val="tx1"/>
                </a:solidFill>
              </a:rPr>
              <a:t>MY team needs to be upgraded first!</a:t>
            </a:r>
          </a:p>
        </p:txBody>
      </p:sp>
      <p:sp>
        <p:nvSpPr>
          <p:cNvPr id="21" name="7-Point Star 20"/>
          <p:cNvSpPr/>
          <p:nvPr/>
        </p:nvSpPr>
        <p:spPr>
          <a:xfrm rot="20720348">
            <a:off x="3764944" y="682740"/>
            <a:ext cx="1728192" cy="1728192"/>
          </a:xfrm>
          <a:prstGeom prst="star7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50" dirty="0">
                <a:solidFill>
                  <a:schemeClr val="tx1"/>
                </a:solidFill>
              </a:rPr>
              <a:t>Don’t you DARE upgrade my team first!</a:t>
            </a:r>
          </a:p>
        </p:txBody>
      </p:sp>
      <p:sp>
        <p:nvSpPr>
          <p:cNvPr id="22" name="7-Point Star 21"/>
          <p:cNvSpPr/>
          <p:nvPr/>
        </p:nvSpPr>
        <p:spPr>
          <a:xfrm>
            <a:off x="1882246" y="3122356"/>
            <a:ext cx="1728192" cy="1728192"/>
          </a:xfrm>
          <a:prstGeom prst="star7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50" dirty="0">
                <a:solidFill>
                  <a:schemeClr val="tx1"/>
                </a:solidFill>
              </a:rPr>
              <a:t>Our work is TOO different to use ONE system</a:t>
            </a:r>
          </a:p>
        </p:txBody>
      </p:sp>
      <p:sp>
        <p:nvSpPr>
          <p:cNvPr id="23" name="7-Point Star 22"/>
          <p:cNvSpPr/>
          <p:nvPr/>
        </p:nvSpPr>
        <p:spPr>
          <a:xfrm rot="720229">
            <a:off x="7328285" y="2097443"/>
            <a:ext cx="1728192" cy="1728192"/>
          </a:xfrm>
          <a:prstGeom prst="star7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50" dirty="0">
                <a:solidFill>
                  <a:schemeClr val="tx1"/>
                </a:solidFill>
              </a:rPr>
              <a:t>It’s not the system, it’s our offering!</a:t>
            </a:r>
          </a:p>
        </p:txBody>
      </p:sp>
      <p:sp>
        <p:nvSpPr>
          <p:cNvPr id="24" name="7-Point Star 23"/>
          <p:cNvSpPr/>
          <p:nvPr/>
        </p:nvSpPr>
        <p:spPr>
          <a:xfrm rot="20720348">
            <a:off x="3979271" y="3242794"/>
            <a:ext cx="1728192" cy="1728192"/>
          </a:xfrm>
          <a:prstGeom prst="star7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50" dirty="0">
                <a:solidFill>
                  <a:schemeClr val="tx1"/>
                </a:solidFill>
              </a:rPr>
              <a:t>Our processes need to be better joined up</a:t>
            </a:r>
          </a:p>
        </p:txBody>
      </p:sp>
      <p:sp>
        <p:nvSpPr>
          <p:cNvPr id="25" name="7-Point Star 24"/>
          <p:cNvSpPr/>
          <p:nvPr/>
        </p:nvSpPr>
        <p:spPr>
          <a:xfrm rot="836277">
            <a:off x="1371304" y="-68724"/>
            <a:ext cx="1728192" cy="1728192"/>
          </a:xfrm>
          <a:prstGeom prst="star7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50" dirty="0">
                <a:solidFill>
                  <a:schemeClr val="tx1"/>
                </a:solidFill>
              </a:rPr>
              <a:t>We’re going to be GLOBAL and HUGE</a:t>
            </a:r>
          </a:p>
        </p:txBody>
      </p:sp>
      <p:sp>
        <p:nvSpPr>
          <p:cNvPr id="27" name="7-Point Star 26"/>
          <p:cNvSpPr/>
          <p:nvPr/>
        </p:nvSpPr>
        <p:spPr>
          <a:xfrm rot="20783098">
            <a:off x="160818" y="3092607"/>
            <a:ext cx="1728192" cy="1728192"/>
          </a:xfrm>
          <a:prstGeom prst="star7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50" dirty="0">
                <a:solidFill>
                  <a:schemeClr val="tx1"/>
                </a:solidFill>
              </a:rPr>
              <a:t>What does our supplier do again?</a:t>
            </a:r>
          </a:p>
        </p:txBody>
      </p:sp>
      <p:sp>
        <p:nvSpPr>
          <p:cNvPr id="2" name="Left Arrow 1"/>
          <p:cNvSpPr/>
          <p:nvPr/>
        </p:nvSpPr>
        <p:spPr>
          <a:xfrm rot="19943780">
            <a:off x="1368500" y="2760471"/>
            <a:ext cx="2350806" cy="877043"/>
          </a:xfrm>
          <a:prstGeom prst="leftArrow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640710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6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7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7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1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1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2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2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000"/>
                            </p:stCondLst>
                            <p:childTnLst>
                              <p:par>
                                <p:cTn id="4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3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500"/>
                            </p:stCondLst>
                            <p:childTnLst>
                              <p:par>
                                <p:cTn id="6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4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4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3000"/>
                            </p:stCondLst>
                            <p:childTnLst>
                              <p:par>
                                <p:cTn id="7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25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25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2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27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27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uild="allAtOnce" animBg="1"/>
      <p:bldP spid="17" grpId="0" build="allAtOnce" animBg="1"/>
      <p:bldP spid="21" grpId="0" build="allAtOnce" animBg="1"/>
      <p:bldP spid="22" grpId="0" build="allAtOnce" animBg="1"/>
      <p:bldP spid="23" grpId="0" build="allAtOnce" animBg="1"/>
      <p:bldP spid="24" grpId="0" build="allAtOnce" animBg="1"/>
      <p:bldP spid="25" grpId="0" build="allAtOnce" animBg="1"/>
      <p:bldP spid="27" grpId="0" uiExpand="1" build="allAtOnce" animBg="1"/>
      <p:bldP spid="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ight Arrow 14"/>
          <p:cNvSpPr/>
          <p:nvPr/>
        </p:nvSpPr>
        <p:spPr>
          <a:xfrm>
            <a:off x="0" y="576064"/>
            <a:ext cx="3048000" cy="843558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Who are you?</a:t>
            </a:r>
          </a:p>
        </p:txBody>
      </p:sp>
      <p:sp>
        <p:nvSpPr>
          <p:cNvPr id="16" name="Right Arrow 15"/>
          <p:cNvSpPr/>
          <p:nvPr/>
        </p:nvSpPr>
        <p:spPr>
          <a:xfrm>
            <a:off x="3048000" y="576064"/>
            <a:ext cx="3048000" cy="843558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What’s wrong?</a:t>
            </a:r>
          </a:p>
        </p:txBody>
      </p:sp>
      <p:sp>
        <p:nvSpPr>
          <p:cNvPr id="17" name="Right Arrow 16"/>
          <p:cNvSpPr/>
          <p:nvPr/>
        </p:nvSpPr>
        <p:spPr>
          <a:xfrm>
            <a:off x="6096000" y="576064"/>
            <a:ext cx="3048000" cy="843558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How do we fix it?</a:t>
            </a:r>
          </a:p>
        </p:txBody>
      </p:sp>
      <p:grpSp>
        <p:nvGrpSpPr>
          <p:cNvPr id="18" name="Group 17"/>
          <p:cNvGrpSpPr/>
          <p:nvPr/>
        </p:nvGrpSpPr>
        <p:grpSpPr>
          <a:xfrm>
            <a:off x="7020272" y="2139702"/>
            <a:ext cx="1872208" cy="2241210"/>
            <a:chOff x="5684681" y="914462"/>
            <a:chExt cx="1872208" cy="2241210"/>
          </a:xfrm>
        </p:grpSpPr>
        <p:sp>
          <p:nvSpPr>
            <p:cNvPr id="19" name="TextBox 18"/>
            <p:cNvSpPr txBox="1"/>
            <p:nvPr/>
          </p:nvSpPr>
          <p:spPr>
            <a:xfrm>
              <a:off x="5684681" y="914462"/>
              <a:ext cx="18722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>
                  <a:solidFill>
                    <a:schemeClr val="accent3"/>
                  </a:solidFill>
                  <a:latin typeface="+mj-lt"/>
                </a:rPr>
                <a:t>BUSINESS</a:t>
              </a:r>
            </a:p>
          </p:txBody>
        </p:sp>
        <p:pic>
          <p:nvPicPr>
            <p:cNvPr id="20" name="Picture 3" descr="M:\Resources\Media\Icons\classy-icons-set\png\128x128\business_user.png"/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07985" y="1530072"/>
              <a:ext cx="1625600" cy="16256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4" name="Group 23"/>
          <p:cNvGrpSpPr/>
          <p:nvPr/>
        </p:nvGrpSpPr>
        <p:grpSpPr>
          <a:xfrm>
            <a:off x="4764022" y="2139702"/>
            <a:ext cx="1872208" cy="2345680"/>
            <a:chOff x="3668457" y="914462"/>
            <a:chExt cx="1872208" cy="2345680"/>
          </a:xfrm>
        </p:grpSpPr>
        <p:sp>
          <p:nvSpPr>
            <p:cNvPr id="25" name="TextBox 24"/>
            <p:cNvSpPr txBox="1"/>
            <p:nvPr/>
          </p:nvSpPr>
          <p:spPr>
            <a:xfrm>
              <a:off x="3668457" y="914462"/>
              <a:ext cx="18722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>
                  <a:solidFill>
                    <a:schemeClr val="accent6"/>
                  </a:solidFill>
                  <a:latin typeface="+mj-lt"/>
                </a:rPr>
                <a:t>APPLICATION</a:t>
              </a:r>
            </a:p>
          </p:txBody>
        </p:sp>
        <p:pic>
          <p:nvPicPr>
            <p:cNvPr id="26" name="Picture 5" descr="M:\Resources\Media\Icons\classy-icons-set\png\128x128\chart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51726" y="1634542"/>
              <a:ext cx="1625600" cy="16256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557325866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>
          <a:xfrm>
            <a:off x="2411760" y="123478"/>
            <a:ext cx="6624290" cy="489619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GB" dirty="0">
                <a:latin typeface="+mj-lt"/>
              </a:rPr>
              <a:t>Actors &amp; Roles</a:t>
            </a:r>
            <a:br>
              <a:rPr lang="en-GB" dirty="0"/>
            </a:br>
            <a:r>
              <a:rPr lang="en-GB" sz="1800" dirty="0"/>
              <a:t>The workforce you can deploy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latin typeface="+mj-lt"/>
              </a:rPr>
              <a:t>Functions &amp; Services</a:t>
            </a:r>
            <a:br>
              <a:rPr lang="en-GB" dirty="0"/>
            </a:br>
            <a:r>
              <a:rPr lang="en-GB" sz="1800" dirty="0"/>
              <a:t>Characteristics and outcomes available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latin typeface="+mj-lt"/>
              </a:rPr>
              <a:t>Interfaces</a:t>
            </a:r>
            <a:br>
              <a:rPr lang="en-GB" dirty="0"/>
            </a:br>
            <a:r>
              <a:rPr lang="en-GB" sz="2000" dirty="0"/>
              <a:t>Ways to access the business</a:t>
            </a:r>
          </a:p>
          <a:p>
            <a:pPr marL="0" lvl="0" indent="0">
              <a:buNone/>
            </a:pPr>
            <a:endParaRPr lang="en-GB" dirty="0">
              <a:solidFill>
                <a:srgbClr val="000000"/>
              </a:solidFill>
            </a:endParaRPr>
          </a:p>
          <a:p>
            <a:pPr marL="0" lvl="0" indent="0">
              <a:buNone/>
            </a:pPr>
            <a:r>
              <a:rPr lang="en-GB" dirty="0">
                <a:solidFill>
                  <a:srgbClr val="000000"/>
                </a:solidFill>
                <a:latin typeface="+mj-lt"/>
              </a:rPr>
              <a:t>Objects</a:t>
            </a:r>
            <a:br>
              <a:rPr lang="en-GB" dirty="0">
                <a:solidFill>
                  <a:srgbClr val="000000"/>
                </a:solidFill>
              </a:rPr>
            </a:br>
            <a:r>
              <a:rPr lang="en-GB" sz="1800" dirty="0">
                <a:solidFill>
                  <a:srgbClr val="000000"/>
                </a:solidFill>
              </a:rPr>
              <a:t>Stuff that’s consumed, brokered, and given</a:t>
            </a:r>
            <a:endParaRPr lang="en-GB" dirty="0">
              <a:solidFill>
                <a:srgbClr val="000000"/>
              </a:solidFill>
            </a:endParaRP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2059644" cy="5143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78330753"/>
      </p:ext>
    </p:extLst>
  </p:cSld>
  <p:clrMapOvr>
    <a:masterClrMapping/>
  </p:clrMapOvr>
  <p:transition spd="slow">
    <p:push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Grp="1" noChangeAspect="1" noChangeArrowheads="1"/>
          </p:cNvPicPr>
          <p:nvPr>
            <p:ph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931357" y="123825"/>
            <a:ext cx="5281285" cy="4895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2059644" cy="5143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1862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Grp="1" noChangeAspect="1" noChangeArrowheads="1"/>
          </p:cNvPicPr>
          <p:nvPr>
            <p:ph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58876" y="123825"/>
            <a:ext cx="7226247" cy="4895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000"/>
          <a:stretch/>
        </p:blipFill>
        <p:spPr bwMode="auto">
          <a:xfrm>
            <a:off x="1" y="0"/>
            <a:ext cx="2059644" cy="2571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" name="Picture 2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/>
          <a:stretch/>
        </p:blipFill>
        <p:spPr bwMode="auto">
          <a:xfrm>
            <a:off x="1" y="2571748"/>
            <a:ext cx="2062278" cy="25717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95809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7-Point Star 2"/>
          <p:cNvSpPr/>
          <p:nvPr/>
        </p:nvSpPr>
        <p:spPr>
          <a:xfrm rot="20700000">
            <a:off x="313006" y="605711"/>
            <a:ext cx="1728192" cy="1728192"/>
          </a:xfrm>
          <a:prstGeom prst="star7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50" dirty="0">
                <a:solidFill>
                  <a:schemeClr val="tx1"/>
                </a:solidFill>
              </a:rPr>
              <a:t>No way you could BUY one for OUR needs!</a:t>
            </a:r>
          </a:p>
        </p:txBody>
      </p:sp>
      <p:sp>
        <p:nvSpPr>
          <p:cNvPr id="6" name="7-Point Star 5"/>
          <p:cNvSpPr/>
          <p:nvPr/>
        </p:nvSpPr>
        <p:spPr>
          <a:xfrm rot="857114">
            <a:off x="4182432" y="2067693"/>
            <a:ext cx="1728192" cy="1728192"/>
          </a:xfrm>
          <a:prstGeom prst="star7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50" dirty="0">
                <a:solidFill>
                  <a:schemeClr val="tx1"/>
                </a:solidFill>
              </a:rPr>
              <a:t>It costs LOADS to get at our data!</a:t>
            </a:r>
          </a:p>
        </p:txBody>
      </p:sp>
      <p:sp>
        <p:nvSpPr>
          <p:cNvPr id="7" name="7-Point Star 6"/>
          <p:cNvSpPr/>
          <p:nvPr/>
        </p:nvSpPr>
        <p:spPr>
          <a:xfrm rot="1256834">
            <a:off x="6782965" y="387271"/>
            <a:ext cx="1728192" cy="1728192"/>
          </a:xfrm>
          <a:prstGeom prst="star7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50" dirty="0">
                <a:solidFill>
                  <a:schemeClr val="tx1"/>
                </a:solidFill>
              </a:rPr>
              <a:t>You won’t understand OUR database!</a:t>
            </a:r>
          </a:p>
        </p:txBody>
      </p:sp>
      <p:sp>
        <p:nvSpPr>
          <p:cNvPr id="8" name="7-Point Star 7"/>
          <p:cNvSpPr/>
          <p:nvPr/>
        </p:nvSpPr>
        <p:spPr>
          <a:xfrm rot="20966251">
            <a:off x="4385021" y="388935"/>
            <a:ext cx="1728192" cy="1728192"/>
          </a:xfrm>
          <a:prstGeom prst="star7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50" dirty="0">
                <a:solidFill>
                  <a:schemeClr val="tx1"/>
                </a:solidFill>
              </a:rPr>
              <a:t>I’m leaving!</a:t>
            </a:r>
          </a:p>
        </p:txBody>
      </p:sp>
      <p:sp>
        <p:nvSpPr>
          <p:cNvPr id="11" name="7-Point Star 10"/>
          <p:cNvSpPr/>
          <p:nvPr/>
        </p:nvSpPr>
        <p:spPr>
          <a:xfrm rot="536132">
            <a:off x="2646317" y="343637"/>
            <a:ext cx="1728192" cy="1728192"/>
          </a:xfrm>
          <a:prstGeom prst="star7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50" dirty="0">
                <a:solidFill>
                  <a:schemeClr val="tx1"/>
                </a:solidFill>
              </a:rPr>
              <a:t>We can’t adapt!</a:t>
            </a:r>
          </a:p>
        </p:txBody>
      </p:sp>
      <p:sp>
        <p:nvSpPr>
          <p:cNvPr id="14" name="7-Point Star 13"/>
          <p:cNvSpPr/>
          <p:nvPr/>
        </p:nvSpPr>
        <p:spPr>
          <a:xfrm rot="21271821">
            <a:off x="744816" y="2726218"/>
            <a:ext cx="1728192" cy="1728192"/>
          </a:xfrm>
          <a:prstGeom prst="star7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050" dirty="0">
                <a:solidFill>
                  <a:schemeClr val="tx1"/>
                </a:solidFill>
              </a:rPr>
              <a:t>Our mates down the road are brilliant!</a:t>
            </a:r>
          </a:p>
        </p:txBody>
      </p:sp>
      <p:sp>
        <p:nvSpPr>
          <p:cNvPr id="18" name="7-Point Star 17"/>
          <p:cNvSpPr/>
          <p:nvPr/>
        </p:nvSpPr>
        <p:spPr>
          <a:xfrm rot="20852340">
            <a:off x="5752773" y="1945757"/>
            <a:ext cx="1728192" cy="1728192"/>
          </a:xfrm>
          <a:prstGeom prst="star7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050" dirty="0">
                <a:solidFill>
                  <a:schemeClr val="tx1"/>
                </a:solidFill>
              </a:rPr>
              <a:t>We are going to be massive!</a:t>
            </a:r>
          </a:p>
        </p:txBody>
      </p:sp>
      <p:sp>
        <p:nvSpPr>
          <p:cNvPr id="15" name="7-Point Star 14"/>
          <p:cNvSpPr/>
          <p:nvPr/>
        </p:nvSpPr>
        <p:spPr>
          <a:xfrm rot="20880851">
            <a:off x="2683199" y="2613112"/>
            <a:ext cx="1728192" cy="1728192"/>
          </a:xfrm>
          <a:prstGeom prst="star7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050" dirty="0">
                <a:solidFill>
                  <a:schemeClr val="tx1"/>
                </a:solidFill>
              </a:rPr>
              <a:t>We need a gamification platform!</a:t>
            </a:r>
          </a:p>
        </p:txBody>
      </p:sp>
      <p:sp>
        <p:nvSpPr>
          <p:cNvPr id="9" name="7-Point Star 8"/>
          <p:cNvSpPr/>
          <p:nvPr/>
        </p:nvSpPr>
        <p:spPr>
          <a:xfrm rot="1843220">
            <a:off x="6782966" y="3251954"/>
            <a:ext cx="1728192" cy="1728192"/>
          </a:xfrm>
          <a:prstGeom prst="star7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50" dirty="0">
                <a:solidFill>
                  <a:schemeClr val="tx1"/>
                </a:solidFill>
              </a:rPr>
              <a:t>We HATE off-the-shelf systems!</a:t>
            </a:r>
          </a:p>
        </p:txBody>
      </p:sp>
      <p:sp>
        <p:nvSpPr>
          <p:cNvPr id="19" name="7-Point Star 18"/>
          <p:cNvSpPr/>
          <p:nvPr/>
        </p:nvSpPr>
        <p:spPr>
          <a:xfrm rot="311373">
            <a:off x="5091383" y="3338213"/>
            <a:ext cx="1728192" cy="1728192"/>
          </a:xfrm>
          <a:prstGeom prst="star7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50" dirty="0">
                <a:solidFill>
                  <a:schemeClr val="tx1"/>
                </a:solidFill>
              </a:rPr>
              <a:t>You HAVE to help us!</a:t>
            </a:r>
          </a:p>
        </p:txBody>
      </p:sp>
      <p:sp>
        <p:nvSpPr>
          <p:cNvPr id="20" name="7-Point Star 19"/>
          <p:cNvSpPr/>
          <p:nvPr/>
        </p:nvSpPr>
        <p:spPr>
          <a:xfrm rot="20662452">
            <a:off x="1658494" y="1386701"/>
            <a:ext cx="1728192" cy="1728192"/>
          </a:xfrm>
          <a:prstGeom prst="star7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50" dirty="0">
                <a:solidFill>
                  <a:schemeClr val="tx1"/>
                </a:solidFill>
              </a:rPr>
              <a:t>The system is REALLY INSECURE!</a:t>
            </a:r>
          </a:p>
        </p:txBody>
      </p:sp>
      <p:sp>
        <p:nvSpPr>
          <p:cNvPr id="16" name="7-Point Star 15"/>
          <p:cNvSpPr/>
          <p:nvPr/>
        </p:nvSpPr>
        <p:spPr>
          <a:xfrm rot="20700000">
            <a:off x="-13101" y="1445568"/>
            <a:ext cx="1728192" cy="1728192"/>
          </a:xfrm>
          <a:prstGeom prst="star7">
            <a:avLst/>
          </a:prstGeom>
          <a:solidFill>
            <a:schemeClr val="accent3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50" dirty="0">
                <a:solidFill>
                  <a:schemeClr val="tx1"/>
                </a:solidFill>
              </a:rPr>
              <a:t>MY team needs to be upgraded first!</a:t>
            </a:r>
          </a:p>
        </p:txBody>
      </p:sp>
      <p:sp>
        <p:nvSpPr>
          <p:cNvPr id="17" name="7-Point Star 16"/>
          <p:cNvSpPr/>
          <p:nvPr/>
        </p:nvSpPr>
        <p:spPr>
          <a:xfrm rot="720229">
            <a:off x="5667054" y="45046"/>
            <a:ext cx="1728192" cy="1728192"/>
          </a:xfrm>
          <a:prstGeom prst="star7">
            <a:avLst/>
          </a:prstGeom>
          <a:solidFill>
            <a:schemeClr val="accent3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50" dirty="0">
                <a:solidFill>
                  <a:schemeClr val="tx1"/>
                </a:solidFill>
              </a:rPr>
              <a:t>NO!</a:t>
            </a:r>
            <a:br>
              <a:rPr lang="en-GB" sz="1050" dirty="0">
                <a:solidFill>
                  <a:schemeClr val="tx1"/>
                </a:solidFill>
              </a:rPr>
            </a:br>
            <a:r>
              <a:rPr lang="en-GB" sz="1050" dirty="0">
                <a:solidFill>
                  <a:schemeClr val="tx1"/>
                </a:solidFill>
              </a:rPr>
              <a:t>MY team needs to be upgraded first!</a:t>
            </a:r>
          </a:p>
        </p:txBody>
      </p:sp>
      <p:sp>
        <p:nvSpPr>
          <p:cNvPr id="21" name="7-Point Star 20"/>
          <p:cNvSpPr/>
          <p:nvPr/>
        </p:nvSpPr>
        <p:spPr>
          <a:xfrm rot="20720348">
            <a:off x="3764944" y="682740"/>
            <a:ext cx="1728192" cy="1728192"/>
          </a:xfrm>
          <a:prstGeom prst="star7">
            <a:avLst/>
          </a:prstGeom>
          <a:solidFill>
            <a:schemeClr val="accent3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50" dirty="0">
                <a:solidFill>
                  <a:schemeClr val="tx1"/>
                </a:solidFill>
              </a:rPr>
              <a:t>Don’t you DARE upgrade my team first!</a:t>
            </a:r>
          </a:p>
        </p:txBody>
      </p:sp>
      <p:sp>
        <p:nvSpPr>
          <p:cNvPr id="22" name="7-Point Star 21"/>
          <p:cNvSpPr/>
          <p:nvPr/>
        </p:nvSpPr>
        <p:spPr>
          <a:xfrm>
            <a:off x="1882246" y="3122356"/>
            <a:ext cx="1728192" cy="1728192"/>
          </a:xfrm>
          <a:prstGeom prst="star7">
            <a:avLst/>
          </a:prstGeom>
          <a:solidFill>
            <a:schemeClr val="accent3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50" dirty="0">
                <a:solidFill>
                  <a:schemeClr val="tx1"/>
                </a:solidFill>
              </a:rPr>
              <a:t>Our work is TOO different to use ONE system</a:t>
            </a:r>
          </a:p>
        </p:txBody>
      </p:sp>
      <p:sp>
        <p:nvSpPr>
          <p:cNvPr id="23" name="7-Point Star 22"/>
          <p:cNvSpPr/>
          <p:nvPr/>
        </p:nvSpPr>
        <p:spPr>
          <a:xfrm rot="720229">
            <a:off x="7328285" y="2097443"/>
            <a:ext cx="1728192" cy="1728192"/>
          </a:xfrm>
          <a:prstGeom prst="star7">
            <a:avLst/>
          </a:prstGeom>
          <a:solidFill>
            <a:schemeClr val="accent3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50" dirty="0">
                <a:solidFill>
                  <a:schemeClr val="tx1"/>
                </a:solidFill>
              </a:rPr>
              <a:t>It’s not the system, it’s our offering!</a:t>
            </a:r>
          </a:p>
        </p:txBody>
      </p:sp>
      <p:sp>
        <p:nvSpPr>
          <p:cNvPr id="24" name="7-Point Star 23"/>
          <p:cNvSpPr/>
          <p:nvPr/>
        </p:nvSpPr>
        <p:spPr>
          <a:xfrm rot="20720348">
            <a:off x="3979271" y="3242794"/>
            <a:ext cx="1728192" cy="1728192"/>
          </a:xfrm>
          <a:prstGeom prst="star7">
            <a:avLst/>
          </a:prstGeom>
          <a:solidFill>
            <a:schemeClr val="accent3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50" dirty="0">
                <a:solidFill>
                  <a:schemeClr val="tx1"/>
                </a:solidFill>
              </a:rPr>
              <a:t>Our processes need to be better joined up</a:t>
            </a:r>
          </a:p>
        </p:txBody>
      </p:sp>
      <p:sp>
        <p:nvSpPr>
          <p:cNvPr id="25" name="7-Point Star 24"/>
          <p:cNvSpPr/>
          <p:nvPr/>
        </p:nvSpPr>
        <p:spPr>
          <a:xfrm rot="836277">
            <a:off x="1371304" y="-68724"/>
            <a:ext cx="1728192" cy="1728192"/>
          </a:xfrm>
          <a:prstGeom prst="star7">
            <a:avLst/>
          </a:prstGeom>
          <a:solidFill>
            <a:schemeClr val="accent3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50" dirty="0">
                <a:solidFill>
                  <a:schemeClr val="tx1"/>
                </a:solidFill>
              </a:rPr>
              <a:t>We’re going to be GLOBAL and HUGE</a:t>
            </a:r>
          </a:p>
        </p:txBody>
      </p:sp>
      <p:sp>
        <p:nvSpPr>
          <p:cNvPr id="27" name="7-Point Star 26"/>
          <p:cNvSpPr/>
          <p:nvPr/>
        </p:nvSpPr>
        <p:spPr>
          <a:xfrm rot="20783098">
            <a:off x="160818" y="3092607"/>
            <a:ext cx="1728192" cy="1728192"/>
          </a:xfrm>
          <a:prstGeom prst="star7">
            <a:avLst/>
          </a:prstGeom>
          <a:solidFill>
            <a:schemeClr val="accent3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50" dirty="0">
                <a:solidFill>
                  <a:schemeClr val="tx1"/>
                </a:solidFill>
              </a:rPr>
              <a:t>What does our supplier do again?</a:t>
            </a:r>
          </a:p>
        </p:txBody>
      </p:sp>
      <p:sp>
        <p:nvSpPr>
          <p:cNvPr id="29" name="7-Point Star 28"/>
          <p:cNvSpPr/>
          <p:nvPr/>
        </p:nvSpPr>
        <p:spPr>
          <a:xfrm rot="720229">
            <a:off x="7328285" y="50580"/>
            <a:ext cx="1728192" cy="1728192"/>
          </a:xfrm>
          <a:prstGeom prst="star7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50" dirty="0">
                <a:solidFill>
                  <a:schemeClr val="bg1"/>
                </a:solidFill>
              </a:rPr>
              <a:t>You should buy one!</a:t>
            </a:r>
          </a:p>
        </p:txBody>
      </p:sp>
      <p:sp>
        <p:nvSpPr>
          <p:cNvPr id="30" name="7-Point Star 29"/>
          <p:cNvSpPr/>
          <p:nvPr/>
        </p:nvSpPr>
        <p:spPr>
          <a:xfrm rot="20688839">
            <a:off x="1011813" y="2093373"/>
            <a:ext cx="1728192" cy="1728192"/>
          </a:xfrm>
          <a:prstGeom prst="star7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50" dirty="0">
                <a:solidFill>
                  <a:schemeClr val="bg1"/>
                </a:solidFill>
              </a:rPr>
              <a:t>You should build one!</a:t>
            </a:r>
          </a:p>
        </p:txBody>
      </p:sp>
      <p:sp>
        <p:nvSpPr>
          <p:cNvPr id="31" name="7-Point Star 30"/>
          <p:cNvSpPr/>
          <p:nvPr/>
        </p:nvSpPr>
        <p:spPr>
          <a:xfrm rot="438303">
            <a:off x="5091382" y="1503181"/>
            <a:ext cx="1728192" cy="1728192"/>
          </a:xfrm>
          <a:prstGeom prst="star7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50" dirty="0">
                <a:solidFill>
                  <a:schemeClr val="bg1"/>
                </a:solidFill>
              </a:rPr>
              <a:t>You need to prioritise team X</a:t>
            </a:r>
          </a:p>
        </p:txBody>
      </p:sp>
      <p:sp>
        <p:nvSpPr>
          <p:cNvPr id="32" name="7-Point Star 31"/>
          <p:cNvSpPr/>
          <p:nvPr/>
        </p:nvSpPr>
        <p:spPr>
          <a:xfrm>
            <a:off x="2012150" y="574619"/>
            <a:ext cx="1728192" cy="1728192"/>
          </a:xfrm>
          <a:prstGeom prst="star7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50" dirty="0">
                <a:solidFill>
                  <a:schemeClr val="bg1"/>
                </a:solidFill>
              </a:rPr>
              <a:t>You need to prioritise team Y</a:t>
            </a:r>
          </a:p>
        </p:txBody>
      </p:sp>
      <p:sp>
        <p:nvSpPr>
          <p:cNvPr id="33" name="7-Point Star 32"/>
          <p:cNvSpPr/>
          <p:nvPr/>
        </p:nvSpPr>
        <p:spPr>
          <a:xfrm rot="20082482">
            <a:off x="7180530" y="2529278"/>
            <a:ext cx="1728192" cy="1728192"/>
          </a:xfrm>
          <a:prstGeom prst="star7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50" dirty="0">
                <a:solidFill>
                  <a:schemeClr val="bg1"/>
                </a:solidFill>
              </a:rPr>
              <a:t>But what about the drains in Hackney?</a:t>
            </a:r>
          </a:p>
        </p:txBody>
      </p:sp>
      <p:sp>
        <p:nvSpPr>
          <p:cNvPr id="34" name="7-Point Star 33"/>
          <p:cNvSpPr/>
          <p:nvPr/>
        </p:nvSpPr>
        <p:spPr>
          <a:xfrm rot="20082482">
            <a:off x="3131838" y="2067693"/>
            <a:ext cx="1728192" cy="1728192"/>
          </a:xfrm>
          <a:prstGeom prst="star7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50" dirty="0">
                <a:solidFill>
                  <a:schemeClr val="bg1"/>
                </a:solidFill>
              </a:rPr>
              <a:t>What’s taking so long!</a:t>
            </a:r>
          </a:p>
        </p:txBody>
      </p:sp>
    </p:spTree>
    <p:extLst>
      <p:ext uri="{BB962C8B-B14F-4D97-AF65-F5344CB8AC3E}">
        <p14:creationId xmlns:p14="http://schemas.microsoft.com/office/powerpoint/2010/main" val="14092433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9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9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0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0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1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1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2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2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000"/>
                            </p:stCondLst>
                            <p:childTnLst>
                              <p:par>
                                <p:cTn id="4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3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500"/>
                            </p:stCondLst>
                            <p:childTnLst>
                              <p:par>
                                <p:cTn id="6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4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34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build="allAtOnce" animBg="1"/>
      <p:bldP spid="30" grpId="0" build="allAtOnce" animBg="1"/>
      <p:bldP spid="31" grpId="0" build="allAtOnce" animBg="1"/>
      <p:bldP spid="32" grpId="0" build="allAtOnce" animBg="1"/>
      <p:bldP spid="33" grpId="0" build="allAtOnce" animBg="1"/>
      <p:bldP spid="34" grpId="0" build="allAtOnce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ight Arrow 14"/>
          <p:cNvSpPr/>
          <p:nvPr/>
        </p:nvSpPr>
        <p:spPr>
          <a:xfrm>
            <a:off x="0" y="576064"/>
            <a:ext cx="3048000" cy="843558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Who are you?</a:t>
            </a:r>
          </a:p>
        </p:txBody>
      </p:sp>
      <p:sp>
        <p:nvSpPr>
          <p:cNvPr id="16" name="Right Arrow 15"/>
          <p:cNvSpPr/>
          <p:nvPr/>
        </p:nvSpPr>
        <p:spPr>
          <a:xfrm>
            <a:off x="3048000" y="576064"/>
            <a:ext cx="3048000" cy="843558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What’s wrong?</a:t>
            </a:r>
          </a:p>
        </p:txBody>
      </p:sp>
      <p:sp>
        <p:nvSpPr>
          <p:cNvPr id="17" name="Right Arrow 16"/>
          <p:cNvSpPr/>
          <p:nvPr/>
        </p:nvSpPr>
        <p:spPr>
          <a:xfrm>
            <a:off x="6096000" y="576064"/>
            <a:ext cx="3048000" cy="843558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How do we fix it?</a:t>
            </a:r>
          </a:p>
        </p:txBody>
      </p:sp>
      <p:grpSp>
        <p:nvGrpSpPr>
          <p:cNvPr id="31" name="Group 30"/>
          <p:cNvGrpSpPr/>
          <p:nvPr/>
        </p:nvGrpSpPr>
        <p:grpSpPr>
          <a:xfrm>
            <a:off x="7020272" y="2139702"/>
            <a:ext cx="1872208" cy="2241210"/>
            <a:chOff x="5684681" y="914462"/>
            <a:chExt cx="1872208" cy="2241210"/>
          </a:xfrm>
        </p:grpSpPr>
        <p:sp>
          <p:nvSpPr>
            <p:cNvPr id="32" name="TextBox 31"/>
            <p:cNvSpPr txBox="1"/>
            <p:nvPr/>
          </p:nvSpPr>
          <p:spPr>
            <a:xfrm>
              <a:off x="5684681" y="914462"/>
              <a:ext cx="18722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>
                  <a:solidFill>
                    <a:schemeClr val="accent3"/>
                  </a:solidFill>
                  <a:latin typeface="+mj-lt"/>
                </a:rPr>
                <a:t>BUSINESS</a:t>
              </a:r>
            </a:p>
          </p:txBody>
        </p:sp>
        <p:pic>
          <p:nvPicPr>
            <p:cNvPr id="33" name="Picture 3" descr="M:\Resources\Media\Icons\classy-icons-set\png\128x128\business_user.png"/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07985" y="1530072"/>
              <a:ext cx="1625600" cy="16256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7" name="Group 36"/>
          <p:cNvGrpSpPr/>
          <p:nvPr/>
        </p:nvGrpSpPr>
        <p:grpSpPr>
          <a:xfrm>
            <a:off x="4764022" y="2139702"/>
            <a:ext cx="1872208" cy="2345680"/>
            <a:chOff x="3668457" y="914462"/>
            <a:chExt cx="1872208" cy="2345680"/>
          </a:xfrm>
        </p:grpSpPr>
        <p:sp>
          <p:nvSpPr>
            <p:cNvPr id="38" name="TextBox 37"/>
            <p:cNvSpPr txBox="1"/>
            <p:nvPr/>
          </p:nvSpPr>
          <p:spPr>
            <a:xfrm>
              <a:off x="3668457" y="914462"/>
              <a:ext cx="18722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>
                  <a:solidFill>
                    <a:schemeClr val="accent6"/>
                  </a:solidFill>
                  <a:latin typeface="+mj-lt"/>
                </a:rPr>
                <a:t>APPLICATION</a:t>
              </a:r>
            </a:p>
          </p:txBody>
        </p:sp>
        <p:pic>
          <p:nvPicPr>
            <p:cNvPr id="39" name="Picture 5" descr="M:\Resources\Media\Icons\classy-icons-set\png\128x128\chart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51726" y="1634542"/>
              <a:ext cx="1625600" cy="16256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0" name="Group 39"/>
          <p:cNvGrpSpPr/>
          <p:nvPr/>
        </p:nvGrpSpPr>
        <p:grpSpPr>
          <a:xfrm>
            <a:off x="251520" y="2139702"/>
            <a:ext cx="1872208" cy="2241210"/>
            <a:chOff x="-447848" y="2427734"/>
            <a:chExt cx="1872208" cy="2241210"/>
          </a:xfrm>
        </p:grpSpPr>
        <p:sp>
          <p:nvSpPr>
            <p:cNvPr id="41" name="TextBox 40"/>
            <p:cNvSpPr txBox="1"/>
            <p:nvPr/>
          </p:nvSpPr>
          <p:spPr>
            <a:xfrm>
              <a:off x="-447848" y="2427734"/>
              <a:ext cx="18722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>
                  <a:solidFill>
                    <a:schemeClr val="accent2"/>
                  </a:solidFill>
                  <a:latin typeface="+mj-lt"/>
                </a:rPr>
                <a:t>MOTIVATION</a:t>
              </a:r>
            </a:p>
          </p:txBody>
        </p:sp>
        <p:pic>
          <p:nvPicPr>
            <p:cNvPr id="42" name="Picture 2" descr="M:\Resources\Media\Icons\classy-icons-set\png\128x128\user_comment.png"/>
            <p:cNvPicPr>
              <a:picLocks noChangeAspect="1" noChangeArrowheads="1"/>
            </p:cNvPicPr>
            <p:nvPr/>
          </p:nvPicPr>
          <p:blipFill>
            <a:blip r:embed="rId5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324544" y="3043344"/>
              <a:ext cx="1625600" cy="16256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780387646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>
          <a:xfrm>
            <a:off x="2411760" y="123478"/>
            <a:ext cx="6624290" cy="489619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GB" dirty="0">
                <a:latin typeface="+mj-lt"/>
              </a:rPr>
              <a:t>Stakeholders &amp; Drivers</a:t>
            </a:r>
            <a:br>
              <a:rPr lang="en-GB" dirty="0"/>
            </a:br>
            <a:r>
              <a:rPr lang="en-GB" sz="1800" dirty="0"/>
              <a:t>People that care and what they care about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latin typeface="+mj-lt"/>
              </a:rPr>
              <a:t>Goals &amp; Requirements</a:t>
            </a:r>
            <a:br>
              <a:rPr lang="en-GB" dirty="0"/>
            </a:br>
            <a:r>
              <a:rPr lang="en-GB" sz="1800" dirty="0"/>
              <a:t>Desired results and how to achieve them</a:t>
            </a:r>
            <a:endParaRPr lang="en-GB" dirty="0"/>
          </a:p>
        </p:txBody>
      </p:sp>
      <p:pic>
        <p:nvPicPr>
          <p:cNvPr id="15361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94" y="0"/>
            <a:ext cx="2057010" cy="5143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74792720"/>
      </p:ext>
    </p:extLst>
  </p:cSld>
  <p:clrMapOvr>
    <a:masterClrMapping/>
  </p:clrMapOvr>
  <p:transition spd="slow">
    <p:push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5" name="Picture 3"/>
          <p:cNvPicPr>
            <a:picLocks noGrp="1" noChangeAspect="1" noChangeArrowheads="1"/>
          </p:cNvPicPr>
          <p:nvPr>
            <p:ph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 bwMode="auto">
          <a:xfrm>
            <a:off x="2195736" y="124131"/>
            <a:ext cx="5580952" cy="4895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" name="Picture 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94" y="0"/>
            <a:ext cx="2057010" cy="5143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33901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ight Arrow 17"/>
          <p:cNvSpPr/>
          <p:nvPr/>
        </p:nvSpPr>
        <p:spPr>
          <a:xfrm>
            <a:off x="0" y="576064"/>
            <a:ext cx="3048000" cy="843558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Who are you?</a:t>
            </a:r>
          </a:p>
        </p:txBody>
      </p:sp>
      <p:sp>
        <p:nvSpPr>
          <p:cNvPr id="20" name="Right Arrow 19"/>
          <p:cNvSpPr/>
          <p:nvPr/>
        </p:nvSpPr>
        <p:spPr>
          <a:xfrm>
            <a:off x="3048000" y="576064"/>
            <a:ext cx="3048000" cy="843558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What’s wrong?</a:t>
            </a:r>
          </a:p>
        </p:txBody>
      </p:sp>
      <p:sp>
        <p:nvSpPr>
          <p:cNvPr id="21" name="Right Arrow 20"/>
          <p:cNvSpPr/>
          <p:nvPr/>
        </p:nvSpPr>
        <p:spPr>
          <a:xfrm>
            <a:off x="6096000" y="576064"/>
            <a:ext cx="3048000" cy="843558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How do we fix it?</a:t>
            </a:r>
          </a:p>
        </p:txBody>
      </p:sp>
      <p:grpSp>
        <p:nvGrpSpPr>
          <p:cNvPr id="32" name="Group 31"/>
          <p:cNvGrpSpPr/>
          <p:nvPr/>
        </p:nvGrpSpPr>
        <p:grpSpPr>
          <a:xfrm>
            <a:off x="7020272" y="2139702"/>
            <a:ext cx="1872208" cy="2241210"/>
            <a:chOff x="5684681" y="914462"/>
            <a:chExt cx="1872208" cy="2241210"/>
          </a:xfrm>
        </p:grpSpPr>
        <p:sp>
          <p:nvSpPr>
            <p:cNvPr id="33" name="TextBox 32"/>
            <p:cNvSpPr txBox="1"/>
            <p:nvPr/>
          </p:nvSpPr>
          <p:spPr>
            <a:xfrm>
              <a:off x="5684681" y="914462"/>
              <a:ext cx="18722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>
                  <a:solidFill>
                    <a:schemeClr val="accent3"/>
                  </a:solidFill>
                  <a:latin typeface="+mj-lt"/>
                </a:rPr>
                <a:t>BUSINESS</a:t>
              </a:r>
            </a:p>
          </p:txBody>
        </p:sp>
        <p:pic>
          <p:nvPicPr>
            <p:cNvPr id="34" name="Picture 3" descr="M:\Resources\Media\Icons\classy-icons-set\png\128x128\business_user.png"/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07985" y="1530072"/>
              <a:ext cx="1625600" cy="16256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5" name="Group 34"/>
          <p:cNvGrpSpPr/>
          <p:nvPr/>
        </p:nvGrpSpPr>
        <p:grpSpPr>
          <a:xfrm>
            <a:off x="2507771" y="2139702"/>
            <a:ext cx="1872208" cy="2241210"/>
            <a:chOff x="1472350" y="2427734"/>
            <a:chExt cx="1872208" cy="2241210"/>
          </a:xfrm>
        </p:grpSpPr>
        <p:sp>
          <p:nvSpPr>
            <p:cNvPr id="36" name="TextBox 35"/>
            <p:cNvSpPr txBox="1"/>
            <p:nvPr/>
          </p:nvSpPr>
          <p:spPr>
            <a:xfrm>
              <a:off x="1472350" y="2427734"/>
              <a:ext cx="18722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>
                  <a:solidFill>
                    <a:schemeClr val="accent1"/>
                  </a:solidFill>
                  <a:latin typeface="+mj-lt"/>
                </a:rPr>
                <a:t>TECHNOLOGY</a:t>
              </a:r>
            </a:p>
          </p:txBody>
        </p:sp>
        <p:pic>
          <p:nvPicPr>
            <p:cNvPr id="37" name="Picture 4" descr="M:\Resources\Media\Icons\classy-icons-set\png\128x128\cd.png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49698" y="3043344"/>
              <a:ext cx="1625600" cy="16256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8" name="Group 37"/>
          <p:cNvGrpSpPr/>
          <p:nvPr/>
        </p:nvGrpSpPr>
        <p:grpSpPr>
          <a:xfrm>
            <a:off x="4764022" y="2139702"/>
            <a:ext cx="1872208" cy="2345680"/>
            <a:chOff x="3668457" y="914462"/>
            <a:chExt cx="1872208" cy="2345680"/>
          </a:xfrm>
        </p:grpSpPr>
        <p:sp>
          <p:nvSpPr>
            <p:cNvPr id="39" name="TextBox 38"/>
            <p:cNvSpPr txBox="1"/>
            <p:nvPr/>
          </p:nvSpPr>
          <p:spPr>
            <a:xfrm>
              <a:off x="3668457" y="914462"/>
              <a:ext cx="18722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>
                  <a:solidFill>
                    <a:schemeClr val="accent6"/>
                  </a:solidFill>
                  <a:latin typeface="+mj-lt"/>
                </a:rPr>
                <a:t>APPLICATION</a:t>
              </a:r>
            </a:p>
          </p:txBody>
        </p:sp>
        <p:pic>
          <p:nvPicPr>
            <p:cNvPr id="43" name="Picture 5" descr="M:\Resources\Media\Icons\classy-icons-set\png\128x128\chart.png"/>
            <p:cNvPicPr>
              <a:picLocks noChangeAspect="1" noChangeArrowheads="1"/>
            </p:cNvPicPr>
            <p:nvPr/>
          </p:nvPicPr>
          <p:blipFill>
            <a:blip r:embed="rId5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51726" y="1634542"/>
              <a:ext cx="1625600" cy="16256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4" name="Group 43"/>
          <p:cNvGrpSpPr/>
          <p:nvPr/>
        </p:nvGrpSpPr>
        <p:grpSpPr>
          <a:xfrm>
            <a:off x="251520" y="2139702"/>
            <a:ext cx="1872208" cy="2241210"/>
            <a:chOff x="-447848" y="2427734"/>
            <a:chExt cx="1872208" cy="2241210"/>
          </a:xfrm>
        </p:grpSpPr>
        <p:sp>
          <p:nvSpPr>
            <p:cNvPr id="45" name="TextBox 44"/>
            <p:cNvSpPr txBox="1"/>
            <p:nvPr/>
          </p:nvSpPr>
          <p:spPr>
            <a:xfrm>
              <a:off x="-447848" y="2427734"/>
              <a:ext cx="18722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>
                  <a:solidFill>
                    <a:schemeClr val="accent2"/>
                  </a:solidFill>
                  <a:latin typeface="+mj-lt"/>
                </a:rPr>
                <a:t>MOTIVATION</a:t>
              </a:r>
            </a:p>
          </p:txBody>
        </p:sp>
        <p:pic>
          <p:nvPicPr>
            <p:cNvPr id="46" name="Picture 2" descr="M:\Resources\Media\Icons\classy-icons-set\png\128x128\user_comment.png"/>
            <p:cNvPicPr>
              <a:picLocks noChangeAspect="1" noChangeArrowheads="1"/>
            </p:cNvPicPr>
            <p:nvPr/>
          </p:nvPicPr>
          <p:blipFill>
            <a:blip r:embed="rId6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324544" y="3043344"/>
              <a:ext cx="1625600" cy="16256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35570700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ight Arrow 1"/>
          <p:cNvSpPr/>
          <p:nvPr/>
        </p:nvSpPr>
        <p:spPr>
          <a:xfrm>
            <a:off x="0" y="4032448"/>
            <a:ext cx="3048000" cy="843558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Who are you?</a:t>
            </a:r>
          </a:p>
        </p:txBody>
      </p:sp>
      <p:sp>
        <p:nvSpPr>
          <p:cNvPr id="6" name="Right Arrow 5"/>
          <p:cNvSpPr/>
          <p:nvPr/>
        </p:nvSpPr>
        <p:spPr>
          <a:xfrm>
            <a:off x="3048000" y="4032448"/>
            <a:ext cx="3048000" cy="843558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What’s wrong?</a:t>
            </a:r>
          </a:p>
        </p:txBody>
      </p:sp>
      <p:sp>
        <p:nvSpPr>
          <p:cNvPr id="7" name="Right Arrow 6"/>
          <p:cNvSpPr/>
          <p:nvPr/>
        </p:nvSpPr>
        <p:spPr>
          <a:xfrm>
            <a:off x="6096000" y="4032448"/>
            <a:ext cx="3048000" cy="843558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How do we fix it?</a:t>
            </a:r>
          </a:p>
        </p:txBody>
      </p:sp>
    </p:spTree>
    <p:extLst>
      <p:ext uri="{BB962C8B-B14F-4D97-AF65-F5344CB8AC3E}">
        <p14:creationId xmlns:p14="http://schemas.microsoft.com/office/powerpoint/2010/main" val="388087393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 animBg="1"/>
      <p:bldP spid="7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Grp="1" noChangeAspect="1" noChangeArrowheads="1"/>
          </p:cNvPicPr>
          <p:nvPr>
            <p:ph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267744" y="123825"/>
            <a:ext cx="6726675" cy="4895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4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051720" cy="51244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57457457"/>
      </p:ext>
    </p:extLst>
  </p:cSld>
  <p:clrMapOvr>
    <a:masterClrMapping/>
  </p:clrMapOvr>
  <p:transition spd="slow">
    <p:push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ontent Placeholder 2"/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2239356386"/>
              </p:ext>
            </p:extLst>
          </p:nvPr>
        </p:nvGraphicFramePr>
        <p:xfrm>
          <a:off x="-396552" y="123478"/>
          <a:ext cx="9433048" cy="48961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Left Arrow 4"/>
          <p:cNvSpPr/>
          <p:nvPr/>
        </p:nvSpPr>
        <p:spPr>
          <a:xfrm flipH="1">
            <a:off x="0" y="123478"/>
            <a:ext cx="3184166" cy="526273"/>
          </a:xfrm>
          <a:prstGeom prst="lef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1400" dirty="0">
                <a:solidFill>
                  <a:schemeClr val="bg1"/>
                </a:solidFill>
                <a:latin typeface="Gill Sans MT" panose="020B0502020104020203" pitchFamily="34" charset="0"/>
              </a:rPr>
              <a:t>ACTION</a:t>
            </a:r>
          </a:p>
        </p:txBody>
      </p:sp>
      <p:sp>
        <p:nvSpPr>
          <p:cNvPr id="6" name="Left Arrow 5"/>
          <p:cNvSpPr/>
          <p:nvPr/>
        </p:nvSpPr>
        <p:spPr>
          <a:xfrm flipH="1">
            <a:off x="0" y="749333"/>
            <a:ext cx="3131840" cy="526273"/>
          </a:xfrm>
          <a:prstGeom prst="lef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1400" dirty="0">
                <a:solidFill>
                  <a:schemeClr val="bg1"/>
                </a:solidFill>
                <a:latin typeface="Gill Sans MT" panose="020B0502020104020203" pitchFamily="34" charset="0"/>
              </a:rPr>
              <a:t>BELIEF</a:t>
            </a:r>
          </a:p>
        </p:txBody>
      </p:sp>
      <p:sp>
        <p:nvSpPr>
          <p:cNvPr id="7" name="Left Arrow 6"/>
          <p:cNvSpPr/>
          <p:nvPr/>
        </p:nvSpPr>
        <p:spPr>
          <a:xfrm flipH="1">
            <a:off x="0" y="1388559"/>
            <a:ext cx="3073291" cy="526273"/>
          </a:xfrm>
          <a:prstGeom prst="lef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1400" dirty="0">
                <a:solidFill>
                  <a:schemeClr val="bg1"/>
                </a:solidFill>
                <a:latin typeface="Gill Sans MT" panose="020B0502020104020203" pitchFamily="34" charset="0"/>
              </a:rPr>
              <a:t>CONCLUSION</a:t>
            </a:r>
          </a:p>
        </p:txBody>
      </p:sp>
      <p:sp>
        <p:nvSpPr>
          <p:cNvPr id="8" name="Left Arrow 7"/>
          <p:cNvSpPr/>
          <p:nvPr/>
        </p:nvSpPr>
        <p:spPr>
          <a:xfrm flipH="1">
            <a:off x="0" y="2001043"/>
            <a:ext cx="3020965" cy="526273"/>
          </a:xfrm>
          <a:prstGeom prst="lef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1400" dirty="0">
                <a:solidFill>
                  <a:schemeClr val="bg1"/>
                </a:solidFill>
                <a:latin typeface="Gill Sans MT" panose="020B0502020104020203" pitchFamily="34" charset="0"/>
              </a:rPr>
              <a:t>ASSUMPTION</a:t>
            </a:r>
          </a:p>
        </p:txBody>
      </p:sp>
      <p:sp>
        <p:nvSpPr>
          <p:cNvPr id="9" name="Left Arrow 8"/>
          <p:cNvSpPr/>
          <p:nvPr/>
        </p:nvSpPr>
        <p:spPr>
          <a:xfrm flipH="1">
            <a:off x="-1" y="2626898"/>
            <a:ext cx="2965527" cy="526273"/>
          </a:xfrm>
          <a:prstGeom prst="lef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1400" dirty="0">
                <a:solidFill>
                  <a:schemeClr val="bg1"/>
                </a:solidFill>
                <a:latin typeface="Gill Sans MT" panose="020B0502020104020203" pitchFamily="34" charset="0"/>
              </a:rPr>
              <a:t>INTERPRETATION</a:t>
            </a:r>
          </a:p>
        </p:txBody>
      </p:sp>
      <p:sp>
        <p:nvSpPr>
          <p:cNvPr id="10" name="Left Arrow 9"/>
          <p:cNvSpPr/>
          <p:nvPr/>
        </p:nvSpPr>
        <p:spPr>
          <a:xfrm flipH="1">
            <a:off x="0" y="3310558"/>
            <a:ext cx="2910090" cy="526273"/>
          </a:xfrm>
          <a:prstGeom prst="lef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1400" dirty="0">
                <a:solidFill>
                  <a:schemeClr val="bg1"/>
                </a:solidFill>
                <a:latin typeface="Gill Sans MT" panose="020B0502020104020203" pitchFamily="34" charset="0"/>
              </a:rPr>
              <a:t>SELECTION</a:t>
            </a:r>
          </a:p>
        </p:txBody>
      </p:sp>
      <p:sp>
        <p:nvSpPr>
          <p:cNvPr id="11" name="Left Arrow 10"/>
          <p:cNvSpPr/>
          <p:nvPr/>
        </p:nvSpPr>
        <p:spPr>
          <a:xfrm flipH="1">
            <a:off x="0" y="3878608"/>
            <a:ext cx="2854652" cy="526273"/>
          </a:xfrm>
          <a:prstGeom prst="lef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1400" dirty="0">
                <a:solidFill>
                  <a:schemeClr val="bg1"/>
                </a:solidFill>
                <a:latin typeface="Gill Sans MT" panose="020B0502020104020203" pitchFamily="34" charset="0"/>
              </a:rPr>
              <a:t>REALITY</a:t>
            </a:r>
          </a:p>
        </p:txBody>
      </p:sp>
      <p:sp>
        <p:nvSpPr>
          <p:cNvPr id="12" name="Left Arrow 11"/>
          <p:cNvSpPr/>
          <p:nvPr/>
        </p:nvSpPr>
        <p:spPr>
          <a:xfrm flipH="1">
            <a:off x="-1" y="4504460"/>
            <a:ext cx="2796103" cy="526273"/>
          </a:xfrm>
          <a:prstGeom prst="lef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1400" dirty="0">
                <a:solidFill>
                  <a:schemeClr val="bg1"/>
                </a:solidFill>
                <a:latin typeface="Gill Sans MT" panose="020B0502020104020203" pitchFamily="34" charset="0"/>
              </a:rPr>
              <a:t>FACT</a:t>
            </a:r>
          </a:p>
        </p:txBody>
      </p:sp>
    </p:spTree>
    <p:extLst>
      <p:ext uri="{BB962C8B-B14F-4D97-AF65-F5344CB8AC3E}">
        <p14:creationId xmlns:p14="http://schemas.microsoft.com/office/powerpoint/2010/main" val="74153614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ADBB6-5B12-436F-8CA6-1E0B14A1B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/>
            <a:r>
              <a:rPr lang="en-GB" sz="3600" dirty="0">
                <a:solidFill>
                  <a:schemeClr val="accent1"/>
                </a:solidFill>
              </a:rPr>
              <a:t>How do you currently design services?</a:t>
            </a:r>
            <a:br>
              <a:rPr lang="en-GB" sz="3600" dirty="0">
                <a:solidFill>
                  <a:schemeClr val="accent1"/>
                </a:solidFill>
              </a:rPr>
            </a:br>
            <a:r>
              <a:rPr lang="en-GB" sz="3600" dirty="0">
                <a:solidFill>
                  <a:schemeClr val="accent1"/>
                </a:solidFill>
              </a:rPr>
              <a:t>What’s the process?</a:t>
            </a:r>
            <a:br>
              <a:rPr lang="en-GB" sz="3600" dirty="0">
                <a:solidFill>
                  <a:schemeClr val="accent1"/>
                </a:solidFill>
              </a:rPr>
            </a:br>
            <a:br>
              <a:rPr lang="en-GB" sz="3600" dirty="0">
                <a:solidFill>
                  <a:schemeClr val="accent1"/>
                </a:solidFill>
              </a:rPr>
            </a:br>
            <a:r>
              <a:rPr lang="en-GB" sz="3600" dirty="0">
                <a:solidFill>
                  <a:schemeClr val="accent1"/>
                </a:solidFill>
              </a:rPr>
              <a:t>How can you tell “a priority”</a:t>
            </a:r>
            <a:br>
              <a:rPr lang="en-GB" sz="3600" dirty="0">
                <a:solidFill>
                  <a:schemeClr val="accent1"/>
                </a:solidFill>
              </a:rPr>
            </a:br>
            <a:r>
              <a:rPr lang="en-GB" sz="3600" dirty="0">
                <a:solidFill>
                  <a:schemeClr val="accent1"/>
                </a:solidFill>
              </a:rPr>
              <a:t>from “a real priority”?</a:t>
            </a:r>
            <a:br>
              <a:rPr lang="en-GB" sz="3600" dirty="0">
                <a:solidFill>
                  <a:schemeClr val="accent1"/>
                </a:solidFill>
              </a:rPr>
            </a:br>
            <a:br>
              <a:rPr lang="en-GB" sz="3600" dirty="0">
                <a:solidFill>
                  <a:schemeClr val="accent1"/>
                </a:solidFill>
              </a:rPr>
            </a:br>
            <a:r>
              <a:rPr lang="en-GB" sz="3600" dirty="0">
                <a:solidFill>
                  <a:schemeClr val="accent1"/>
                </a:solidFill>
              </a:rPr>
              <a:t>Who documents your capabilities?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85374057"/>
      </p:ext>
    </p:extLst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9144000" cy="5143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9AC40EF8-BA58-49CB-BE34-E42F12ECA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/>
            <a:r>
              <a:rPr lang="en-US" sz="3200" dirty="0">
                <a:solidFill>
                  <a:schemeClr val="bg1"/>
                </a:solidFill>
              </a:rPr>
              <a:t>A man with a watch knows what time it is.</a:t>
            </a:r>
            <a:br>
              <a:rPr lang="en-US" sz="3200" dirty="0">
                <a:solidFill>
                  <a:schemeClr val="bg1"/>
                </a:solidFill>
              </a:rPr>
            </a:br>
            <a:r>
              <a:rPr lang="en-US" sz="3200" dirty="0">
                <a:solidFill>
                  <a:schemeClr val="bg1"/>
                </a:solidFill>
              </a:rPr>
              <a:t>A man with two watches is never sure</a:t>
            </a:r>
            <a:r>
              <a:rPr lang="en-GB" sz="3200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89083534"/>
      </p:ext>
    </p:extLst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7-Point Star 7"/>
          <p:cNvSpPr/>
          <p:nvPr/>
        </p:nvSpPr>
        <p:spPr>
          <a:xfrm rot="20966251">
            <a:off x="4385021" y="388935"/>
            <a:ext cx="1728192" cy="1728192"/>
          </a:xfrm>
          <a:prstGeom prst="star7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>
                <a:solidFill>
                  <a:schemeClr val="tx1"/>
                </a:solidFill>
              </a:rPr>
              <a:t>I’m leaving!</a:t>
            </a:r>
          </a:p>
        </p:txBody>
      </p:sp>
      <p:sp>
        <p:nvSpPr>
          <p:cNvPr id="19" name="7-Point Star 18"/>
          <p:cNvSpPr/>
          <p:nvPr/>
        </p:nvSpPr>
        <p:spPr>
          <a:xfrm rot="311373">
            <a:off x="5091383" y="3338213"/>
            <a:ext cx="1728192" cy="1728192"/>
          </a:xfrm>
          <a:prstGeom prst="star7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>
                <a:solidFill>
                  <a:schemeClr val="tx1"/>
                </a:solidFill>
              </a:rPr>
              <a:t>You HAVE to help us!</a:t>
            </a:r>
          </a:p>
        </p:txBody>
      </p:sp>
    </p:spTree>
    <p:extLst>
      <p:ext uri="{BB962C8B-B14F-4D97-AF65-F5344CB8AC3E}">
        <p14:creationId xmlns:p14="http://schemas.microsoft.com/office/powerpoint/2010/main" val="47469503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9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9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9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allAtOnce" animBg="1"/>
      <p:bldP spid="19" grpId="0" build="allAtOnce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ight Arrow 14"/>
          <p:cNvSpPr/>
          <p:nvPr/>
        </p:nvSpPr>
        <p:spPr>
          <a:xfrm>
            <a:off x="0" y="576064"/>
            <a:ext cx="3048000" cy="843558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Who are you?</a:t>
            </a:r>
          </a:p>
        </p:txBody>
      </p:sp>
      <p:sp>
        <p:nvSpPr>
          <p:cNvPr id="16" name="Right Arrow 15"/>
          <p:cNvSpPr/>
          <p:nvPr/>
        </p:nvSpPr>
        <p:spPr>
          <a:xfrm>
            <a:off x="3048000" y="576064"/>
            <a:ext cx="3048000" cy="843558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What’s wrong?</a:t>
            </a:r>
          </a:p>
        </p:txBody>
      </p:sp>
      <p:sp>
        <p:nvSpPr>
          <p:cNvPr id="17" name="Right Arrow 16"/>
          <p:cNvSpPr/>
          <p:nvPr/>
        </p:nvSpPr>
        <p:spPr>
          <a:xfrm>
            <a:off x="6096000" y="576064"/>
            <a:ext cx="3048000" cy="843558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How do we fix it?</a:t>
            </a:r>
          </a:p>
        </p:txBody>
      </p:sp>
      <p:grpSp>
        <p:nvGrpSpPr>
          <p:cNvPr id="24" name="Group 23"/>
          <p:cNvGrpSpPr/>
          <p:nvPr/>
        </p:nvGrpSpPr>
        <p:grpSpPr>
          <a:xfrm>
            <a:off x="4764022" y="2139702"/>
            <a:ext cx="1872208" cy="2345680"/>
            <a:chOff x="3668457" y="914462"/>
            <a:chExt cx="1872208" cy="2345680"/>
          </a:xfrm>
        </p:grpSpPr>
        <p:sp>
          <p:nvSpPr>
            <p:cNvPr id="25" name="TextBox 24"/>
            <p:cNvSpPr txBox="1"/>
            <p:nvPr/>
          </p:nvSpPr>
          <p:spPr>
            <a:xfrm>
              <a:off x="3668457" y="914462"/>
              <a:ext cx="18722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>
                  <a:solidFill>
                    <a:schemeClr val="accent6"/>
                  </a:solidFill>
                  <a:latin typeface="+mj-lt"/>
                </a:rPr>
                <a:t>APPLICATION</a:t>
              </a:r>
            </a:p>
          </p:txBody>
        </p:sp>
        <p:pic>
          <p:nvPicPr>
            <p:cNvPr id="26" name="Picture 5" descr="M:\Resources\Media\Icons\classy-icons-set\png\128x128\chart.png"/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51726" y="1634542"/>
              <a:ext cx="1625600" cy="16256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70952390"/>
      </p:ext>
    </p:extLst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>
          <a:xfrm>
            <a:off x="2411760" y="123478"/>
            <a:ext cx="6624290" cy="489619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GB" dirty="0">
                <a:latin typeface="+mj-lt"/>
              </a:rPr>
              <a:t>Components</a:t>
            </a:r>
            <a:br>
              <a:rPr lang="en-GB" dirty="0"/>
            </a:br>
            <a:r>
              <a:rPr lang="en-GB" sz="1800" dirty="0"/>
              <a:t>Stuff you can deploy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latin typeface="+mj-lt"/>
              </a:rPr>
              <a:t>Functions &amp; Services</a:t>
            </a:r>
            <a:br>
              <a:rPr lang="en-GB" dirty="0"/>
            </a:br>
            <a:r>
              <a:rPr lang="en-GB" sz="1800" dirty="0"/>
              <a:t>Characteristics and outcomes of the tools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>
                <a:latin typeface="+mj-lt"/>
              </a:rPr>
              <a:t>Interfaces</a:t>
            </a:r>
            <a:br>
              <a:rPr lang="en-GB" dirty="0"/>
            </a:br>
            <a:r>
              <a:rPr lang="en-GB" sz="1800" dirty="0"/>
              <a:t>Ways to achieve outcomes</a:t>
            </a:r>
          </a:p>
          <a:p>
            <a:pPr marL="0" lvl="0" indent="0">
              <a:buNone/>
            </a:pPr>
            <a:endParaRPr lang="en-GB" dirty="0">
              <a:solidFill>
                <a:srgbClr val="000000"/>
              </a:solidFill>
            </a:endParaRPr>
          </a:p>
          <a:p>
            <a:pPr marL="0" lvl="0" indent="0">
              <a:buNone/>
            </a:pPr>
            <a:r>
              <a:rPr lang="en-GB" dirty="0">
                <a:solidFill>
                  <a:srgbClr val="000000"/>
                </a:solidFill>
                <a:latin typeface="+mj-lt"/>
              </a:rPr>
              <a:t>Data</a:t>
            </a:r>
            <a:br>
              <a:rPr lang="en-GB" dirty="0">
                <a:solidFill>
                  <a:srgbClr val="000000"/>
                </a:solidFill>
              </a:rPr>
            </a:br>
            <a:r>
              <a:rPr lang="en-GB" sz="1800" dirty="0">
                <a:solidFill>
                  <a:srgbClr val="000000"/>
                </a:solidFill>
              </a:rPr>
              <a:t>Stuff that’s consumed, brokered, and given</a:t>
            </a:r>
            <a:endParaRPr lang="en-GB" dirty="0">
              <a:solidFill>
                <a:srgbClr val="000000"/>
              </a:solidFill>
            </a:endParaRP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2062278" cy="5143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23360149"/>
      </p:ext>
    </p:extLst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7-Point Star 2"/>
          <p:cNvSpPr/>
          <p:nvPr/>
        </p:nvSpPr>
        <p:spPr>
          <a:xfrm rot="20700000">
            <a:off x="313006" y="605711"/>
            <a:ext cx="1728192" cy="1728192"/>
          </a:xfrm>
          <a:prstGeom prst="star7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50" dirty="0">
                <a:solidFill>
                  <a:schemeClr val="tx1"/>
                </a:solidFill>
              </a:rPr>
              <a:t>No way you could BUY one for OUR needs!</a:t>
            </a:r>
          </a:p>
        </p:txBody>
      </p:sp>
      <p:sp>
        <p:nvSpPr>
          <p:cNvPr id="6" name="7-Point Star 5"/>
          <p:cNvSpPr/>
          <p:nvPr/>
        </p:nvSpPr>
        <p:spPr>
          <a:xfrm rot="857114">
            <a:off x="4182432" y="2067693"/>
            <a:ext cx="1728192" cy="1728192"/>
          </a:xfrm>
          <a:prstGeom prst="star7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50" dirty="0">
                <a:solidFill>
                  <a:schemeClr val="tx1"/>
                </a:solidFill>
              </a:rPr>
              <a:t>It costs LOADS to get at our data!</a:t>
            </a:r>
          </a:p>
        </p:txBody>
      </p:sp>
      <p:sp>
        <p:nvSpPr>
          <p:cNvPr id="7" name="7-Point Star 6"/>
          <p:cNvSpPr/>
          <p:nvPr/>
        </p:nvSpPr>
        <p:spPr>
          <a:xfrm rot="1256834">
            <a:off x="6782965" y="387271"/>
            <a:ext cx="1728192" cy="1728192"/>
          </a:xfrm>
          <a:prstGeom prst="star7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50" dirty="0">
                <a:solidFill>
                  <a:schemeClr val="tx1"/>
                </a:solidFill>
              </a:rPr>
              <a:t>You won’t </a:t>
            </a:r>
            <a:r>
              <a:rPr lang="en-GB" sz="1000" dirty="0">
                <a:solidFill>
                  <a:schemeClr val="tx1"/>
                </a:solidFill>
              </a:rPr>
              <a:t>understand</a:t>
            </a:r>
            <a:r>
              <a:rPr lang="en-GB" sz="1050" dirty="0">
                <a:solidFill>
                  <a:schemeClr val="tx1"/>
                </a:solidFill>
              </a:rPr>
              <a:t> OUR database!</a:t>
            </a:r>
          </a:p>
        </p:txBody>
      </p:sp>
      <p:sp>
        <p:nvSpPr>
          <p:cNvPr id="8" name="7-Point Star 7"/>
          <p:cNvSpPr/>
          <p:nvPr/>
        </p:nvSpPr>
        <p:spPr>
          <a:xfrm rot="20966251">
            <a:off x="4385021" y="388935"/>
            <a:ext cx="1728192" cy="1728192"/>
          </a:xfrm>
          <a:prstGeom prst="star7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50" dirty="0">
                <a:solidFill>
                  <a:schemeClr val="tx1"/>
                </a:solidFill>
              </a:rPr>
              <a:t>I’m leaving!</a:t>
            </a:r>
          </a:p>
        </p:txBody>
      </p:sp>
      <p:sp>
        <p:nvSpPr>
          <p:cNvPr id="11" name="7-Point Star 10"/>
          <p:cNvSpPr/>
          <p:nvPr/>
        </p:nvSpPr>
        <p:spPr>
          <a:xfrm rot="536132">
            <a:off x="2646317" y="343637"/>
            <a:ext cx="1728192" cy="1728192"/>
          </a:xfrm>
          <a:prstGeom prst="star7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50" dirty="0">
                <a:solidFill>
                  <a:schemeClr val="tx1"/>
                </a:solidFill>
              </a:rPr>
              <a:t>We can’t adapt!</a:t>
            </a:r>
          </a:p>
        </p:txBody>
      </p:sp>
      <p:sp>
        <p:nvSpPr>
          <p:cNvPr id="14" name="7-Point Star 13"/>
          <p:cNvSpPr/>
          <p:nvPr/>
        </p:nvSpPr>
        <p:spPr>
          <a:xfrm rot="21271821">
            <a:off x="744816" y="2726218"/>
            <a:ext cx="1728192" cy="1728192"/>
          </a:xfrm>
          <a:prstGeom prst="star7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050" dirty="0">
                <a:solidFill>
                  <a:schemeClr val="tx1"/>
                </a:solidFill>
              </a:rPr>
              <a:t>Our mates down the road are brilliant!</a:t>
            </a:r>
          </a:p>
        </p:txBody>
      </p:sp>
      <p:sp>
        <p:nvSpPr>
          <p:cNvPr id="18" name="7-Point Star 17"/>
          <p:cNvSpPr/>
          <p:nvPr/>
        </p:nvSpPr>
        <p:spPr>
          <a:xfrm rot="20852340">
            <a:off x="5752773" y="1945757"/>
            <a:ext cx="1728192" cy="1728192"/>
          </a:xfrm>
          <a:prstGeom prst="star7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050" dirty="0">
                <a:solidFill>
                  <a:schemeClr val="tx1"/>
                </a:solidFill>
              </a:rPr>
              <a:t>We are going to be massive!</a:t>
            </a:r>
          </a:p>
        </p:txBody>
      </p:sp>
      <p:sp>
        <p:nvSpPr>
          <p:cNvPr id="15" name="7-Point Star 14"/>
          <p:cNvSpPr/>
          <p:nvPr/>
        </p:nvSpPr>
        <p:spPr>
          <a:xfrm rot="20880851">
            <a:off x="2683199" y="2613112"/>
            <a:ext cx="1728192" cy="1728192"/>
          </a:xfrm>
          <a:prstGeom prst="star7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050" dirty="0">
                <a:solidFill>
                  <a:schemeClr val="tx1"/>
                </a:solidFill>
              </a:rPr>
              <a:t>We need </a:t>
            </a:r>
            <a:r>
              <a:rPr lang="en-GB" sz="900" dirty="0">
                <a:solidFill>
                  <a:schemeClr val="tx1"/>
                </a:solidFill>
              </a:rPr>
              <a:t>gamification</a:t>
            </a:r>
            <a:r>
              <a:rPr lang="en-GB" sz="1050" dirty="0">
                <a:solidFill>
                  <a:schemeClr val="tx1"/>
                </a:solidFill>
              </a:rPr>
              <a:t> platform!</a:t>
            </a:r>
          </a:p>
        </p:txBody>
      </p:sp>
      <p:sp>
        <p:nvSpPr>
          <p:cNvPr id="9" name="7-Point Star 8"/>
          <p:cNvSpPr/>
          <p:nvPr/>
        </p:nvSpPr>
        <p:spPr>
          <a:xfrm rot="1843220">
            <a:off x="6782966" y="3251954"/>
            <a:ext cx="1728192" cy="1728192"/>
          </a:xfrm>
          <a:prstGeom prst="star7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50" dirty="0">
                <a:solidFill>
                  <a:schemeClr val="tx1"/>
                </a:solidFill>
              </a:rPr>
              <a:t>We HATE off-the-shelf systems!</a:t>
            </a:r>
          </a:p>
        </p:txBody>
      </p:sp>
      <p:sp>
        <p:nvSpPr>
          <p:cNvPr id="19" name="7-Point Star 18"/>
          <p:cNvSpPr/>
          <p:nvPr/>
        </p:nvSpPr>
        <p:spPr>
          <a:xfrm rot="311373">
            <a:off x="5091383" y="3338213"/>
            <a:ext cx="1728192" cy="1728192"/>
          </a:xfrm>
          <a:prstGeom prst="star7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50" dirty="0">
                <a:solidFill>
                  <a:schemeClr val="tx1"/>
                </a:solidFill>
              </a:rPr>
              <a:t>You HAVE to help us!</a:t>
            </a:r>
          </a:p>
        </p:txBody>
      </p:sp>
      <p:sp>
        <p:nvSpPr>
          <p:cNvPr id="20" name="7-Point Star 19"/>
          <p:cNvSpPr/>
          <p:nvPr/>
        </p:nvSpPr>
        <p:spPr>
          <a:xfrm rot="20662452">
            <a:off x="1658494" y="1386701"/>
            <a:ext cx="1728192" cy="1728192"/>
          </a:xfrm>
          <a:prstGeom prst="star7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050" dirty="0">
                <a:solidFill>
                  <a:schemeClr val="tx1"/>
                </a:solidFill>
              </a:rPr>
              <a:t>The system is REALLY INSECURE!</a:t>
            </a:r>
          </a:p>
        </p:txBody>
      </p:sp>
    </p:spTree>
    <p:extLst>
      <p:ext uri="{BB962C8B-B14F-4D97-AF65-F5344CB8AC3E}">
        <p14:creationId xmlns:p14="http://schemas.microsoft.com/office/powerpoint/2010/main" val="7160283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000"/>
                            </p:stCondLst>
                            <p:childTnLst>
                              <p:par>
                                <p:cTn id="4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1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1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500"/>
                            </p:stCondLst>
                            <p:childTnLst>
                              <p:par>
                                <p:cTn id="6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4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3000"/>
                            </p:stCondLst>
                            <p:childTnLst>
                              <p:par>
                                <p:cTn id="7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5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5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3500"/>
                            </p:stCondLst>
                            <p:childTnLst>
                              <p:par>
                                <p:cTn id="8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8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18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18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4000"/>
                            </p:stCondLst>
                            <p:childTnLst>
                              <p:par>
                                <p:cTn id="9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2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20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20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allAtOnce" animBg="1"/>
      <p:bldP spid="6" grpId="0" build="allAtOnce" animBg="1"/>
      <p:bldP spid="7" grpId="0" build="allAtOnce" animBg="1"/>
      <p:bldP spid="11" grpId="0" build="allAtOnce" animBg="1"/>
      <p:bldP spid="14" grpId="0" build="allAtOnce" animBg="1"/>
      <p:bldP spid="18" grpId="0" build="allAtOnce" animBg="1"/>
      <p:bldP spid="15" grpId="0" build="allAtOnce" animBg="1"/>
      <p:bldP spid="9" grpId="0" build="allAtOnce" animBg="1"/>
      <p:bldP spid="20" grpId="0" build="allAtOnce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Grp="1" noChangeAspect="1" noChangeArrowheads="1"/>
          </p:cNvPicPr>
          <p:nvPr>
            <p:ph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3768" y="555526"/>
            <a:ext cx="2978404" cy="40324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2062278" cy="5143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85796633"/>
      </p:ext>
    </p:extLst>
  </p:cSld>
  <p:clrMapOvr>
    <a:masterClrMapping/>
  </p:clrMapOvr>
  <p:transition spd="slow">
    <p:push dir="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Grp="1" noChangeAspect="1" noChangeArrowheads="1"/>
          </p:cNvPicPr>
          <p:nvPr>
            <p:ph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92424" y="123825"/>
            <a:ext cx="6959152" cy="4895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2062278" cy="5143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44282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petermarshallio">
  <a:themeElements>
    <a:clrScheme name="petermarshallio">
      <a:dk1>
        <a:srgbClr val="000000"/>
      </a:dk1>
      <a:lt1>
        <a:sysClr val="window" lastClr="FFFFFF"/>
      </a:lt1>
      <a:dk2>
        <a:srgbClr val="000000"/>
      </a:dk2>
      <a:lt2>
        <a:srgbClr val="FFFFFF"/>
      </a:lt2>
      <a:accent1>
        <a:srgbClr val="F58B1F"/>
      </a:accent1>
      <a:accent2>
        <a:srgbClr val="EE3E30"/>
      </a:accent2>
      <a:accent3>
        <a:srgbClr val="931A3D"/>
      </a:accent3>
      <a:accent4>
        <a:srgbClr val="C41E51"/>
      </a:accent4>
      <a:accent5>
        <a:srgbClr val="5493C9"/>
      </a:accent5>
      <a:accent6>
        <a:srgbClr val="004C93"/>
      </a:accent6>
      <a:hlink>
        <a:srgbClr val="F58B1F"/>
      </a:hlink>
      <a:folHlink>
        <a:srgbClr val="F58B1F"/>
      </a:folHlink>
    </a:clrScheme>
    <a:fontScheme name="petermarshallio">
      <a:majorFont>
        <a:latin typeface="Roboto Slab Black"/>
        <a:ea typeface=""/>
        <a:cs typeface=""/>
      </a:majorFont>
      <a:minorFont>
        <a:latin typeface="Montserrat Light"/>
        <a:ea typeface=""/>
        <a:cs typeface=""/>
      </a:minorFont>
    </a:fontScheme>
    <a:fmtScheme name="A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270000"/>
              </a:schemeClr>
            </a:gs>
            <a:gs pos="25000">
              <a:schemeClr val="phClr">
                <a:tint val="60000"/>
                <a:satMod val="300000"/>
              </a:schemeClr>
            </a:gs>
            <a:gs pos="100000">
              <a:schemeClr val="phClr">
                <a:tint val="29000"/>
                <a:satMod val="40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5000"/>
                <a:satMod val="155000"/>
              </a:schemeClr>
            </a:gs>
            <a:gs pos="60000">
              <a:schemeClr val="phClr">
                <a:shade val="95000"/>
                <a:satMod val="150000"/>
              </a:schemeClr>
            </a:gs>
            <a:gs pos="100000">
              <a:schemeClr val="phClr">
                <a:tint val="87000"/>
                <a:satMod val="2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atMod val="150000"/>
            </a:schemeClr>
          </a:solidFill>
          <a:prstDash val="solid"/>
        </a:ln>
        <a:ln w="425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2000000"/>
            </a:lightRig>
          </a:scene3d>
          <a:sp3d prstMaterial="powder">
            <a:bevelT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etermarshallio" id="{1843603A-D139-4221-9B5B-8B1ED4F3FDBF}" vid="{E0DDD3F1-A114-4416-98E2-9FE4DCE7202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7D1D86E3A443048953747C0966C027D" ma:contentTypeVersion="6" ma:contentTypeDescription="Create a new document." ma:contentTypeScope="" ma:versionID="00eda95f20d5b546352db41e693dc54c">
  <xsd:schema xmlns:xsd="http://www.w3.org/2001/XMLSchema" xmlns:xs="http://www.w3.org/2001/XMLSchema" xmlns:p="http://schemas.microsoft.com/office/2006/metadata/properties" xmlns:ns2="edc213e9-e7a7-4875-80a6-512f8b506593" xmlns:ns3="ff6ad45d-70eb-4da9-a698-857a2b08eabd" targetNamespace="http://schemas.microsoft.com/office/2006/metadata/properties" ma:root="true" ma:fieldsID="7c3750dd17e556bd1d152ab8bf396cc7" ns2:_="" ns3:_="">
    <xsd:import namespace="edc213e9-e7a7-4875-80a6-512f8b506593"/>
    <xsd:import namespace="ff6ad45d-70eb-4da9-a698-857a2b08eab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3:SharedWithUsers" minOccurs="0"/>
                <xsd:element ref="ns3:SharedWithDetails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dc213e9-e7a7-4875-80a6-512f8b50659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3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f6ad45d-70eb-4da9-a698-857a2b08eabd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06FA881-843F-430F-B68C-702FFF6CA47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dc213e9-e7a7-4875-80a6-512f8b506593"/>
    <ds:schemaRef ds:uri="ff6ad45d-70eb-4da9-a698-857a2b08eab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703696C-A613-4B7A-9D22-1268BB8095A8}">
  <ds:schemaRefs>
    <ds:schemaRef ds:uri="http://www.w3.org/XML/1998/namespace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schemas.microsoft.com/office/2006/metadata/properties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25AB3AC6-E80D-457F-9936-ACA33C65CA9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petermarshallio</Template>
  <TotalTime>0</TotalTime>
  <Words>976</Words>
  <Application>Microsoft Office PowerPoint</Application>
  <PresentationFormat>On-screen Show (16:9)</PresentationFormat>
  <Paragraphs>201</Paragraphs>
  <Slides>22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Gill Sans MT</vt:lpstr>
      <vt:lpstr>Montserrat Light</vt:lpstr>
      <vt:lpstr>Roboto Slab Black</vt:lpstr>
      <vt:lpstr>petermarshallio</vt:lpstr>
      <vt:lpstr>ArchiMate®</vt:lpstr>
      <vt:lpstr>PowerPoint Presentation</vt:lpstr>
      <vt:lpstr>A man with a watch knows what time it is. A man with two watches is never sure.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How do you currently design services? What’s the process?  How can you tell “a priority” from “a real priority”?  Who documents your capabilities?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Case Study using Archimate</dc:title>
  <dc:creator/>
  <cp:lastModifiedBy/>
  <cp:revision>1</cp:revision>
  <dcterms:created xsi:type="dcterms:W3CDTF">2016-12-05T10:54:20Z</dcterms:created>
  <dcterms:modified xsi:type="dcterms:W3CDTF">2021-02-17T13:31:22Z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0x01010017D1D86E3A443048953747C0966C027D</vt:lpwstr>
  </property>
  <property fmtid="{D5CDD505-2E9C-101B-9397-08002B2CF9AE}" pid="3" name="Order">
    <vt:r8>2200</vt:r8>
  </property>
</Properties>
</file>